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6" roundtripDataSignature="AMtx7mgBepYuGC6wWA8/04tw+bk9W6hDA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6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4" name="Google Shape;154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2" name="Google Shape;162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6" name="Google Shape;96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5" name="Google Shape;10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1" name="Google Shape;111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8" name="Google Shape;118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5" name="Google Shape;125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2" name="Google Shape;13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0" name="Google Shape;140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7" name="Google Shape;147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og lodret teks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3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dret titel og teks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4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4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og indholdsobjek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 indholdsobjekter" type="twoObj">
  <p:cSld name="TWO_OBJECT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" name="Google Shape;26;p1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" name="Google Shape;27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fsnitsoverskrift" type="secHead">
  <p:cSld name="SECTION_HEADER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3" name="Google Shape;33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menligning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un titel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m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dhold med billedtekst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lede med billedtekst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2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2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Relationship Id="rId4" Type="http://schemas.openxmlformats.org/officeDocument/2006/relationships/image" Target="../media/image3.png"/><Relationship Id="rId10" Type="http://schemas.openxmlformats.org/officeDocument/2006/relationships/image" Target="../media/image10.png"/><Relationship Id="rId9" Type="http://schemas.openxmlformats.org/officeDocument/2006/relationships/image" Target="../media/image1.png"/><Relationship Id="rId5" Type="http://schemas.openxmlformats.org/officeDocument/2006/relationships/image" Target="../media/image6.png"/><Relationship Id="rId6" Type="http://schemas.openxmlformats.org/officeDocument/2006/relationships/image" Target="../media/image4.png"/><Relationship Id="rId7" Type="http://schemas.openxmlformats.org/officeDocument/2006/relationships/image" Target="../media/image12.png"/><Relationship Id="rId8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Relationship Id="rId4" Type="http://schemas.openxmlformats.org/officeDocument/2006/relationships/image" Target="../media/image14.png"/><Relationship Id="rId5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hyperlink" Target="mailto:Historiekonkurrencen@historielaerer.dk" TargetMode="External"/><Relationship Id="rId4" Type="http://schemas.openxmlformats.org/officeDocument/2006/relationships/image" Target="../media/image1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eustory.org/eustory-summits" TargetMode="External"/><Relationship Id="rId4" Type="http://schemas.openxmlformats.org/officeDocument/2006/relationships/image" Target="../media/image8.png"/><Relationship Id="rId5" Type="http://schemas.openxmlformats.org/officeDocument/2006/relationships/image" Target="../media/image1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 rot="-10554497">
            <a:off x="10471974" y="210663"/>
            <a:ext cx="1679404" cy="1198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76" y="4614639"/>
            <a:ext cx="3211462" cy="214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320667" y="5620566"/>
            <a:ext cx="2694666" cy="89619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"/>
          <p:cNvSpPr txBox="1"/>
          <p:nvPr>
            <p:ph idx="1" type="subTitle"/>
          </p:nvPr>
        </p:nvSpPr>
        <p:spPr>
          <a:xfrm>
            <a:off x="1524000" y="42546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rPr lang="da-DK" sz="4400">
                <a:solidFill>
                  <a:schemeClr val="dk2"/>
                </a:solidFill>
                <a:highlight>
                  <a:schemeClr val="lt1"/>
                </a:highlight>
              </a:rPr>
              <a:t>Årets tema</a:t>
            </a:r>
            <a:endParaRPr>
              <a:solidFill>
                <a:schemeClr val="dk2"/>
              </a:solidFill>
              <a:highlight>
                <a:schemeClr val="lt1"/>
              </a:highlight>
            </a:endParaRPr>
          </a:p>
          <a:p>
            <a:pPr indent="457200" lvl="0" marL="91440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rPr b="1" lang="da-DK" sz="3500">
                <a:solidFill>
                  <a:schemeClr val="dk2"/>
                </a:solidFill>
                <a:highlight>
                  <a:schemeClr val="lt1"/>
                </a:highlight>
              </a:rPr>
              <a:t>Norden - magt, rivalisering og fællesskab</a:t>
            </a:r>
            <a:endParaRPr b="1" sz="1500">
              <a:solidFill>
                <a:schemeClr val="dk2"/>
              </a:solidFill>
              <a:highlight>
                <a:schemeClr val="lt1"/>
              </a:highlight>
            </a:endParaRPr>
          </a:p>
          <a:p>
            <a:pPr indent="0" lvl="0" marL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rPr lang="da-DK" sz="4400">
                <a:solidFill>
                  <a:schemeClr val="dk2"/>
                </a:solidFill>
                <a:highlight>
                  <a:schemeClr val="lt1"/>
                </a:highlight>
              </a:rPr>
              <a:t>Præmier for 30.000 kr.</a:t>
            </a:r>
            <a:endParaRPr>
              <a:solidFill>
                <a:schemeClr val="dk2"/>
              </a:solidFill>
              <a:highlight>
                <a:schemeClr val="lt1"/>
              </a:highlight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sp>
        <p:nvSpPr>
          <p:cNvPr id="88" name="Google Shape;88;p1"/>
          <p:cNvSpPr txBox="1"/>
          <p:nvPr>
            <p:ph type="ctrTitle"/>
          </p:nvPr>
        </p:nvSpPr>
        <p:spPr>
          <a:xfrm>
            <a:off x="1524000" y="-80489"/>
            <a:ext cx="9144000" cy="1894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Calibri"/>
              <a:buNone/>
            </a:pPr>
            <a:r>
              <a:rPr lang="da-DK">
                <a:solidFill>
                  <a:schemeClr val="dk2"/>
                </a:solidFill>
              </a:rPr>
              <a:t>Historiekonkurrencen 2026/27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89" name="Google Shape;89;p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89000" y="1304546"/>
            <a:ext cx="3906222" cy="295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377625" y="1663048"/>
            <a:ext cx="3211475" cy="2793994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589100" y="917065"/>
            <a:ext cx="1582500" cy="115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9171600" y="806033"/>
            <a:ext cx="1804525" cy="1198318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876013" y="2004350"/>
            <a:ext cx="4425162" cy="2950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0"/>
          <p:cNvSpPr txBox="1"/>
          <p:nvPr>
            <p:ph type="title"/>
          </p:nvPr>
        </p:nvSpPr>
        <p:spPr>
          <a:xfrm>
            <a:off x="838200" y="365125"/>
            <a:ext cx="10515600" cy="11791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da-DK"/>
              <a:t>Ideer</a:t>
            </a:r>
            <a:br>
              <a:rPr lang="da-DK"/>
            </a:br>
            <a:endParaRPr/>
          </a:p>
        </p:txBody>
      </p:sp>
      <p:sp>
        <p:nvSpPr>
          <p:cNvPr id="157" name="Google Shape;157;p10"/>
          <p:cNvSpPr txBox="1"/>
          <p:nvPr>
            <p:ph idx="1" type="body"/>
          </p:nvPr>
        </p:nvSpPr>
        <p:spPr>
          <a:xfrm>
            <a:off x="838200" y="1249680"/>
            <a:ext cx="10515600" cy="49272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lang="da-DK"/>
              <a:t>De indsendte bidrag har gennem årene repræsenteret mange forskellige genrer, fx: </a:t>
            </a:r>
            <a:endParaRPr/>
          </a:p>
        </p:txBody>
      </p:sp>
      <p:sp>
        <p:nvSpPr>
          <p:cNvPr id="158" name="Google Shape;158;p10"/>
          <p:cNvSpPr txBox="1"/>
          <p:nvPr>
            <p:ph idx="4294967295" type="body"/>
          </p:nvPr>
        </p:nvSpPr>
        <p:spPr>
          <a:xfrm>
            <a:off x="744724" y="3390773"/>
            <a:ext cx="9872400" cy="27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-20193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da-DK"/>
              <a:t>klassiske skriftlige bidrag, der besvarer en tematisk relevant historiefaglig problemstilling (maks. 10 sider)</a:t>
            </a:r>
            <a:endParaRPr/>
          </a:p>
          <a:p>
            <a:pPr indent="-20193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da-DK"/>
              <a:t>videopræsentationer, nyhedsartikler og hjemmesider</a:t>
            </a:r>
            <a:endParaRPr/>
          </a:p>
          <a:p>
            <a:pPr indent="-20193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da-DK"/>
              <a:t>tegneserier og børnebøger</a:t>
            </a:r>
            <a:endParaRPr/>
          </a:p>
          <a:p>
            <a:pPr indent="-20193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da-DK"/>
              <a:t>brætspil</a:t>
            </a:r>
            <a:endParaRPr/>
          </a:p>
          <a:p>
            <a:pPr indent="-20193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da-DK"/>
              <a:t>fremstilling af erindringssteder og installationer</a:t>
            </a:r>
            <a:endParaRPr/>
          </a:p>
          <a:p>
            <a:pPr indent="-20193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da-DK"/>
              <a:t>podcasts, vodcasts, youtube-videoer og apps kunne også være relevante genrer. </a:t>
            </a:r>
            <a:endParaRPr/>
          </a:p>
          <a:p>
            <a:pPr indent="-20193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da-DK"/>
              <a:t>kun din fantasi sætter grænser...</a:t>
            </a:r>
            <a:endParaRPr/>
          </a:p>
        </p:txBody>
      </p:sp>
      <p:pic>
        <p:nvPicPr>
          <p:cNvPr id="159" name="Google Shape;15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16500" y="2060502"/>
            <a:ext cx="2258425" cy="3011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1"/>
          <p:cNvSpPr txBox="1"/>
          <p:nvPr>
            <p:ph type="title"/>
          </p:nvPr>
        </p:nvSpPr>
        <p:spPr>
          <a:xfrm>
            <a:off x="7620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Calibri"/>
              <a:buNone/>
            </a:pPr>
            <a:r>
              <a:rPr b="1" lang="da-DK"/>
              <a:t>Inspiration til årets tema: </a:t>
            </a:r>
            <a:r>
              <a:rPr b="1" lang="da-DK"/>
              <a:t>Norden - magt, rivalisering og fællesskab</a:t>
            </a:r>
            <a:endParaRPr b="1"/>
          </a:p>
        </p:txBody>
      </p:sp>
      <p:sp>
        <p:nvSpPr>
          <p:cNvPr id="165" name="Google Shape;165;p11"/>
          <p:cNvSpPr txBox="1"/>
          <p:nvPr>
            <p:ph idx="1" type="body"/>
          </p:nvPr>
        </p:nvSpPr>
        <p:spPr>
          <a:xfrm>
            <a:off x="838200" y="1825625"/>
            <a:ext cx="10146000" cy="435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1800"/>
              <a:buChar char="-"/>
            </a:pPr>
            <a:r>
              <a:rPr i="1" lang="da-DK" sz="2300">
                <a:latin typeface="Arial"/>
                <a:ea typeface="Arial"/>
                <a:cs typeface="Arial"/>
                <a:sym typeface="Arial"/>
              </a:rPr>
              <a:t>Eksempler på emner </a:t>
            </a:r>
            <a:r>
              <a:rPr i="1" lang="da-DK" sz="2300">
                <a:latin typeface="Arial"/>
                <a:ea typeface="Arial"/>
                <a:cs typeface="Arial"/>
                <a:sym typeface="Arial"/>
              </a:rPr>
              <a:t>inden for</a:t>
            </a:r>
            <a:r>
              <a:rPr i="1" lang="da-DK" sz="2300">
                <a:latin typeface="Arial"/>
                <a:ea typeface="Arial"/>
                <a:cs typeface="Arial"/>
                <a:sym typeface="Arial"/>
              </a:rPr>
              <a:t> Norden:</a:t>
            </a:r>
            <a:r>
              <a:rPr i="1" lang="da-DK" sz="2300">
                <a:latin typeface="Arial"/>
                <a:ea typeface="Arial"/>
                <a:cs typeface="Arial"/>
                <a:sym typeface="Arial"/>
              </a:rPr>
              <a:t> Sverige, Danmark, Norge, Finland, Island, Færøerne og Grønland</a:t>
            </a:r>
            <a:endParaRPr i="1" sz="23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2300"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1800"/>
              <a:buChar char="-"/>
            </a:pPr>
            <a:r>
              <a:rPr lang="da-DK" sz="2300">
                <a:latin typeface="Arial"/>
                <a:ea typeface="Arial"/>
                <a:cs typeface="Arial"/>
                <a:sym typeface="Arial"/>
              </a:rPr>
              <a:t>Nordiske strømninger i 1800-tallet</a:t>
            </a:r>
            <a:r>
              <a:rPr lang="da-DK" sz="2300">
                <a:latin typeface="Arial"/>
                <a:ea typeface="Arial"/>
                <a:cs typeface="Arial"/>
                <a:sym typeface="Arial"/>
              </a:rPr>
              <a:t> </a:t>
            </a:r>
            <a:endParaRPr sz="2300"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1800"/>
              <a:buChar char="-"/>
            </a:pPr>
            <a:r>
              <a:rPr lang="da-DK" sz="2300">
                <a:latin typeface="Arial"/>
                <a:ea typeface="Arial"/>
                <a:cs typeface="Arial"/>
                <a:sym typeface="Arial"/>
              </a:rPr>
              <a:t>Kalmarunionen, </a:t>
            </a:r>
            <a:endParaRPr sz="2300"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1800"/>
              <a:buChar char="-"/>
            </a:pPr>
            <a:r>
              <a:rPr lang="da-DK" sz="2300">
                <a:latin typeface="Arial"/>
                <a:ea typeface="Arial"/>
                <a:cs typeface="Arial"/>
                <a:sym typeface="Arial"/>
              </a:rPr>
              <a:t>Rigsfællesskabet </a:t>
            </a:r>
            <a:endParaRPr sz="2300"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1800"/>
              <a:buChar char="-"/>
            </a:pPr>
            <a:r>
              <a:rPr lang="da-DK" sz="2300">
                <a:latin typeface="Arial"/>
                <a:ea typeface="Arial"/>
                <a:cs typeface="Arial"/>
                <a:sym typeface="Arial"/>
              </a:rPr>
              <a:t>Vikingetiden</a:t>
            </a:r>
            <a:endParaRPr sz="2300">
              <a:latin typeface="Arial"/>
              <a:ea typeface="Arial"/>
              <a:cs typeface="Arial"/>
              <a:sym typeface="Arial"/>
            </a:endParaRPr>
          </a:p>
          <a:p>
            <a:pPr indent="-37465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300"/>
              <a:buFont typeface="Arial"/>
              <a:buChar char="-"/>
            </a:pPr>
            <a:r>
              <a:rPr lang="da-DK" sz="2300">
                <a:latin typeface="Arial"/>
                <a:ea typeface="Arial"/>
                <a:cs typeface="Arial"/>
                <a:sym typeface="Arial"/>
              </a:rPr>
              <a:t>De universelle velfærdsstater</a:t>
            </a:r>
            <a:endParaRPr sz="2300"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1800"/>
              <a:buChar char="-"/>
            </a:pPr>
            <a:r>
              <a:rPr lang="da-DK" sz="2300">
                <a:latin typeface="Arial"/>
                <a:ea typeface="Arial"/>
                <a:cs typeface="Arial"/>
                <a:sym typeface="Arial"/>
              </a:rPr>
              <a:t>Nato eller Norden efter 2. verdenskrig</a:t>
            </a:r>
            <a:endParaRPr sz="2300">
              <a:latin typeface="Arial"/>
              <a:ea typeface="Arial"/>
              <a:cs typeface="Arial"/>
              <a:sym typeface="Arial"/>
            </a:endParaRPr>
          </a:p>
          <a:p>
            <a:pPr indent="-37465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300"/>
              <a:buFont typeface="Arial"/>
              <a:buChar char="-"/>
            </a:pPr>
            <a:r>
              <a:rPr lang="da-DK" sz="2300">
                <a:latin typeface="Arial"/>
                <a:ea typeface="Arial"/>
                <a:cs typeface="Arial"/>
                <a:sym typeface="Arial"/>
              </a:rPr>
              <a:t>Svenskekrigene og store nordiske krig</a:t>
            </a:r>
            <a:endParaRPr sz="2300">
              <a:latin typeface="Arial"/>
              <a:ea typeface="Arial"/>
              <a:cs typeface="Arial"/>
              <a:sym typeface="Arial"/>
            </a:endParaRPr>
          </a:p>
          <a:p>
            <a:pPr indent="-37465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300"/>
              <a:buFont typeface="Arial"/>
              <a:buChar char="-"/>
            </a:pPr>
            <a:r>
              <a:rPr lang="da-DK" sz="2300">
                <a:latin typeface="Arial"/>
                <a:ea typeface="Arial"/>
                <a:cs typeface="Arial"/>
                <a:sym typeface="Arial"/>
              </a:rPr>
              <a:t>Vinterkrigen og fortsættelseskrigen - da Finland skiftede side</a:t>
            </a:r>
            <a:endParaRPr sz="23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rgbClr val="38761D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da-DK"/>
              <a:t>Historielærerforeningen udskriver for 21. gang historiekonkurrencen</a:t>
            </a:r>
            <a:endParaRPr/>
          </a:p>
        </p:txBody>
      </p:sp>
      <p:sp>
        <p:nvSpPr>
          <p:cNvPr id="99" name="Google Shape;99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da-DK"/>
              <a:t>Forlaget Systime sponsorerer førstepræmien på 10.000 kr.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da-DK"/>
              <a:t>Forlaget Praxis sponsorerer innovationsprisen på 10.000 kr.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da-DK"/>
              <a:t>Forlaget Columbus sponsorerer Juryens specialpris på 10.000 kr.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da-DK" sz="1800"/>
              <a:t>Aarhus Universitets forlag donerer en bog i serien ”100 Danmarkshistorier”  og Gads Forlag en bog til alle vindere</a:t>
            </a:r>
            <a:endParaRPr/>
          </a:p>
        </p:txBody>
      </p:sp>
      <p:pic>
        <p:nvPicPr>
          <p:cNvPr id="100" name="Google Shape;100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35719" y="4867023"/>
            <a:ext cx="2298391" cy="14448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4578" y="4367108"/>
            <a:ext cx="4413887" cy="499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115325" y="4308190"/>
            <a:ext cx="3389670" cy="8535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da-DK"/>
              <a:t>Hvad går historiekonkurrencen ud på?</a:t>
            </a:r>
            <a:endParaRPr/>
          </a:p>
        </p:txBody>
      </p:sp>
      <p:sp>
        <p:nvSpPr>
          <p:cNvPr id="108" name="Google Shape;108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da-DK"/>
              <a:t>Årets tema er ”</a:t>
            </a:r>
            <a:r>
              <a:rPr lang="da-DK"/>
              <a:t>Norden - magt, rivalisering og fællesskab</a:t>
            </a:r>
            <a:r>
              <a:rPr lang="da-DK"/>
              <a:t>”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da-DK"/>
              <a:t>Du skal selv (meget gerne i samarbejde med din lærer) frit fortolke årets tema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da-DK"/>
              <a:t>Du skal producere et bidrag, som har et historiefagligt indhold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da-DK"/>
              <a:t>Dit bidrag skal tage udgangspunkt i en problemstilling inden for temaet ”</a:t>
            </a:r>
            <a:r>
              <a:rPr lang="da-DK"/>
              <a:t>Norden - </a:t>
            </a:r>
            <a:r>
              <a:rPr lang="da-DK"/>
              <a:t>magt, rivalisering</a:t>
            </a:r>
            <a:r>
              <a:rPr lang="da-DK"/>
              <a:t> og fællesskab</a:t>
            </a:r>
            <a:r>
              <a:rPr lang="da-DK"/>
              <a:t>”, som du skal fortolke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da-DK"/>
              <a:t>Du skal sætte dig ind i et historisk emne, anvende og arbejde med relevant materiale og formidle dine resultater, gerne kreativt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"/>
          <p:cNvSpPr txBox="1"/>
          <p:nvPr>
            <p:ph type="title"/>
          </p:nvPr>
        </p:nvSpPr>
        <p:spPr>
          <a:xfrm>
            <a:off x="838200" y="365125"/>
            <a:ext cx="577941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da-DK"/>
              <a:t>Hvem kan deltage?</a:t>
            </a:r>
            <a:endParaRPr/>
          </a:p>
        </p:txBody>
      </p:sp>
      <p:sp>
        <p:nvSpPr>
          <p:cNvPr id="114" name="Google Shape;114;p4"/>
          <p:cNvSpPr txBox="1"/>
          <p:nvPr>
            <p:ph idx="1" type="body"/>
          </p:nvPr>
        </p:nvSpPr>
        <p:spPr>
          <a:xfrm>
            <a:off x="838200" y="1310322"/>
            <a:ext cx="5257800" cy="53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da-DK"/>
              <a:t>Alle unge fra stx, hf, hhx, htx og IB kan deltage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da-DK"/>
              <a:t>Man kan deltage individuelt eller i grupper på højst 4 personer</a:t>
            </a:r>
            <a:endParaRPr/>
          </a:p>
          <a:p>
            <a:pPr indent="-1651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da-DK"/>
              <a:t>Det er vigtigt, det er jer - deltagerne - der kommunikerer med os og - ikke jeres lærer</a:t>
            </a:r>
            <a:endParaRPr/>
          </a:p>
          <a:p>
            <a:pPr indent="-1651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da-DK"/>
              <a:t>Vi kigger først på bidragene, når fristen er udløbet. Derfor skal I sikre, at vi har adgang derefter. </a:t>
            </a:r>
            <a:endParaRPr/>
          </a:p>
        </p:txBody>
      </p:sp>
      <p:pic>
        <p:nvPicPr>
          <p:cNvPr id="115" name="Google Shape;115;p4" title="PXL_20260314_134759430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70016" y="152400"/>
            <a:ext cx="3686175" cy="6553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da-DK"/>
              <a:t>Hvor skal du sende dit bidrag til?</a:t>
            </a:r>
            <a:endParaRPr/>
          </a:p>
        </p:txBody>
      </p:sp>
      <p:sp>
        <p:nvSpPr>
          <p:cNvPr id="121" name="Google Shape;121;p5"/>
          <p:cNvSpPr txBox="1"/>
          <p:nvPr>
            <p:ph idx="1" type="body"/>
          </p:nvPr>
        </p:nvSpPr>
        <p:spPr>
          <a:xfrm>
            <a:off x="649425" y="1597600"/>
            <a:ext cx="5390100" cy="45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1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da-DK" sz="3500"/>
              <a:t>Til denne mail: </a:t>
            </a:r>
            <a:r>
              <a:rPr lang="da-DK" sz="2642" u="sng">
                <a:solidFill>
                  <a:schemeClr val="hlink"/>
                </a:solidFill>
                <a:hlinkClick r:id="rId3"/>
              </a:rPr>
              <a:t>Historiekonkurrencen@historielaerer.dk</a:t>
            </a:r>
            <a:endParaRPr sz="1942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da-DK"/>
              <a:t>Hvis bidraget består af et fysisk produkt, skal det sendes til: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da-DK"/>
              <a:t>Høje-Taastrup Gymnasium Gymnasium, Att.: Margen Ott, Frøgårds allé 2, 2630 Taastrup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da-DK"/>
              <a:t>Sammen med bidraget skal indsendes kontaktoplysninger og skole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da-DK" sz="4000"/>
              <a:t>Deadline for at indsende et bidrag er onsdag den </a:t>
            </a:r>
            <a:r>
              <a:rPr lang="da-DK" sz="4000">
                <a:solidFill>
                  <a:srgbClr val="FF0000"/>
                </a:solidFill>
              </a:rPr>
              <a:t>13. januar 2027</a:t>
            </a:r>
            <a:endParaRPr>
              <a:solidFill>
                <a:srgbClr val="FF0000"/>
              </a:solidFill>
            </a:endParaRPr>
          </a:p>
        </p:txBody>
      </p:sp>
      <p:pic>
        <p:nvPicPr>
          <p:cNvPr id="122" name="Google Shape;122;p5" title="PXL_20260314_133338524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87425" y="1935476"/>
            <a:ext cx="5554130" cy="31241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da-DK"/>
              <a:t>Hvor finder prisoverrækkelsen sted?</a:t>
            </a:r>
            <a:endParaRPr/>
          </a:p>
        </p:txBody>
      </p:sp>
      <p:sp>
        <p:nvSpPr>
          <p:cNvPr id="128" name="Google Shape;128;p6"/>
          <p:cNvSpPr txBox="1"/>
          <p:nvPr>
            <p:ph idx="1" type="body"/>
          </p:nvPr>
        </p:nvSpPr>
        <p:spPr>
          <a:xfrm>
            <a:off x="838200" y="1825625"/>
            <a:ext cx="4289981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da-DK"/>
              <a:t>På Historiske Dage i Øksnehallen, København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da-DK"/>
              <a:t>den 13. marts, 2027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da-DK"/>
              <a:t>Vinderne får dækket udgifter til transport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29" name="Google Shape;129;p6" title="PXL_20260314_134958769.jpg"/>
          <p:cNvPicPr preferRelativeResize="0"/>
          <p:nvPr/>
        </p:nvPicPr>
        <p:blipFill rotWithShape="1">
          <a:blip r:embed="rId3">
            <a:alphaModFix/>
          </a:blip>
          <a:srcRect b="0" l="14775" r="16150" t="14097"/>
          <a:stretch/>
        </p:blipFill>
        <p:spPr>
          <a:xfrm>
            <a:off x="4858800" y="1760225"/>
            <a:ext cx="5999698" cy="4197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"/>
          <p:cNvSpPr txBox="1"/>
          <p:nvPr>
            <p:ph type="title"/>
          </p:nvPr>
        </p:nvSpPr>
        <p:spPr>
          <a:xfrm>
            <a:off x="245900" y="452600"/>
            <a:ext cx="4928700" cy="46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da-DK" sz="2800"/>
              <a:t>Sammen med andre historie- interesserede unge fra mere end 30 lande får vinderne</a:t>
            </a:r>
            <a:r>
              <a:rPr lang="da-DK" sz="2800">
                <a:latin typeface="Calibri"/>
                <a:ea typeface="Calibri"/>
                <a:cs typeface="Calibri"/>
                <a:sym typeface="Calibri"/>
              </a:rPr>
              <a:t> mulighed for at deltage i:  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br>
              <a:rPr lang="da-DK" sz="2800">
                <a:latin typeface="Calibri"/>
                <a:ea typeface="Calibri"/>
                <a:cs typeface="Calibri"/>
                <a:sym typeface="Calibri"/>
              </a:rPr>
            </a:br>
            <a:r>
              <a:rPr b="1" lang="da-DK" sz="2800"/>
              <a:t>Eustorys internationale historie- summit: </a:t>
            </a:r>
            <a:br>
              <a:rPr b="1" lang="da-DK" sz="2688"/>
            </a:br>
            <a:r>
              <a:rPr lang="da-DK" sz="2688" u="sng">
                <a:solidFill>
                  <a:schemeClr val="hlink"/>
                </a:solidFill>
                <a:hlinkClick r:id="rId3"/>
              </a:rPr>
              <a:t>https://eustory.org/eustory-summits</a:t>
            </a:r>
            <a:endParaRPr sz="2688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t/>
            </a:r>
            <a:endParaRPr sz="28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br>
              <a:rPr lang="da-DK" sz="2800">
                <a:latin typeface="Calibri"/>
                <a:ea typeface="Calibri"/>
                <a:cs typeface="Calibri"/>
                <a:sym typeface="Calibri"/>
              </a:rPr>
            </a:br>
            <a:br>
              <a:rPr lang="da-DK" sz="2800">
                <a:latin typeface="Calibri"/>
                <a:ea typeface="Calibri"/>
                <a:cs typeface="Calibri"/>
                <a:sym typeface="Calibri"/>
              </a:rPr>
            </a:br>
            <a:br>
              <a:rPr lang="da-DK" sz="2700"/>
            </a:br>
            <a:br>
              <a:rPr lang="da-DK" sz="2700"/>
            </a:br>
            <a:endParaRPr sz="2700"/>
          </a:p>
        </p:txBody>
      </p:sp>
      <p:pic>
        <p:nvPicPr>
          <p:cNvPr id="135" name="Google Shape;135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3380" y="4947920"/>
            <a:ext cx="6522720" cy="1087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74600" y="452600"/>
            <a:ext cx="7203576" cy="4235601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7"/>
          <p:cNvSpPr txBox="1"/>
          <p:nvPr/>
        </p:nvSpPr>
        <p:spPr>
          <a:xfrm>
            <a:off x="5174600" y="4688200"/>
            <a:ext cx="7035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da-DK" sz="1000" u="none" cap="none" strike="noStrike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Credits: </a:t>
            </a:r>
            <a:r>
              <a:rPr b="0" i="1" lang="da-DK" sz="1000" u="none" cap="none" strike="noStrike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David Kumermann / Körber-Stiftung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da-DK"/>
              <a:t>Hvordan bedømmes bidragene?</a:t>
            </a:r>
            <a:endParaRPr/>
          </a:p>
        </p:txBody>
      </p:sp>
      <p:sp>
        <p:nvSpPr>
          <p:cNvPr id="143" name="Google Shape;143;p8"/>
          <p:cNvSpPr txBox="1"/>
          <p:nvPr>
            <p:ph idx="1" type="body"/>
          </p:nvPr>
        </p:nvSpPr>
        <p:spPr>
          <a:xfrm>
            <a:off x="838200" y="1825625"/>
            <a:ext cx="10515600" cy="851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da-DK"/>
              <a:t>HISTORIEFAGLIGE KVALITETER SOM TRÆKKER PRODUKTET OP:</a:t>
            </a:r>
            <a:endParaRPr/>
          </a:p>
        </p:txBody>
      </p:sp>
      <p:sp>
        <p:nvSpPr>
          <p:cNvPr id="144" name="Google Shape;144;p8"/>
          <p:cNvSpPr txBox="1"/>
          <p:nvPr>
            <p:ph idx="4294967295" type="body"/>
          </p:nvPr>
        </p:nvSpPr>
        <p:spPr>
          <a:xfrm>
            <a:off x="914400" y="2677212"/>
            <a:ext cx="11277600" cy="38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da-DK"/>
              <a:t>tydelige problemstillinger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da-DK"/>
              <a:t>brug af selvfundne kilder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da-DK"/>
              <a:t>stærk forankring i historiefagets metoder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da-DK"/>
              <a:t>stærk faglig fordybelse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da-DK"/>
              <a:t>inddragelse af både den store og den lille historie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da-DK"/>
              <a:t>bevidsthed om formidlingsaspektet - herunder refleksion over brug af AI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da-DK"/>
              <a:t>både form og indhold tæller i den samlede bedømmelse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da-DK"/>
              <a:t>HVEM BEDØMMER DE INDLEVEREDE BIDRAG?</a:t>
            </a:r>
            <a:br>
              <a:rPr lang="da-DK"/>
            </a:br>
            <a:endParaRPr/>
          </a:p>
        </p:txBody>
      </p:sp>
      <p:sp>
        <p:nvSpPr>
          <p:cNvPr id="150" name="Google Shape;150;p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da-DK"/>
              <a:t>Historielærerforeningen nedsætter en uvildig jury bestående af fagkonsulenten for historie, historikere og historieformidlere uden for gymnasieskolen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da-DK" sz="2000"/>
              <a:t>Sidste års jury bestod af: </a:t>
            </a:r>
            <a:r>
              <a:rPr lang="da-DK" sz="2000"/>
              <a:t>Karen Steller – fagkonsulent for historiefaget i gymnasiet, Henrik Thorvald Rasmussen – festivalleder på Historiske dage, Pernille Ipsen –  ph.d. i historie fra Københavns Universitet og lektor i køns- og kvindestudier og historie på University of Wisconsin, Madison, Bente Vinge Petersen –  museumsinspektør, Greve Museum og Poul Duedahl – Professor i historie, AAU, forfatter, foredragsholder, anmelder mv.</a:t>
            </a:r>
            <a:endParaRPr sz="2000"/>
          </a:p>
        </p:txBody>
      </p:sp>
      <p:pic>
        <p:nvPicPr>
          <p:cNvPr id="151" name="Google Shape;151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22439" y="4521118"/>
            <a:ext cx="3860735" cy="22853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2022-05-20T05:25:18Z</dcterms:created>
  <dc:creator>Espen Kirkegaard Espensen (EE | EG)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0x010100A083FA7BC1BE7841AEC4A95980667929</vt:lpwstr>
  </property>
</Properties>
</file>