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21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gBepYuGC6wWA8/04tw+bk9W6hD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8" d="100"/>
          <a:sy n="58" d="100"/>
        </p:scale>
        <p:origin x="92" y="3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eustory.org/eustory-summits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eustory.org/eustory-summit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372CEF-1F18-484F-9B0A-8E9B8B1BED5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50E426-695A-4347-B3D4-C970CC8FD46B}">
      <dgm:prSet custT="1"/>
      <dgm:spPr/>
      <dgm:t>
        <a:bodyPr/>
        <a:lstStyle/>
        <a:p>
          <a:r>
            <a:rPr lang="da-DK" sz="1500" dirty="0"/>
            <a:t>Sammen med andre historie- interesserede unge fra mere end 30 lande får vinderne mulighed for at deltage i:  </a:t>
          </a:r>
          <a:endParaRPr lang="en-US" sz="1500" dirty="0"/>
        </a:p>
      </dgm:t>
    </dgm:pt>
    <dgm:pt modelId="{D4FDD5C3-1185-422A-ABD8-FF3484D26888}" type="parTrans" cxnId="{774209EB-A7B0-4485-BA85-856B6B31DADE}">
      <dgm:prSet/>
      <dgm:spPr/>
      <dgm:t>
        <a:bodyPr/>
        <a:lstStyle/>
        <a:p>
          <a:endParaRPr lang="en-US"/>
        </a:p>
      </dgm:t>
    </dgm:pt>
    <dgm:pt modelId="{1E1B5DB4-A8CA-4D43-B6B4-81CA5F81F736}" type="sibTrans" cxnId="{774209EB-A7B0-4485-BA85-856B6B31DADE}">
      <dgm:prSet/>
      <dgm:spPr/>
      <dgm:t>
        <a:bodyPr/>
        <a:lstStyle/>
        <a:p>
          <a:endParaRPr lang="en-US"/>
        </a:p>
      </dgm:t>
    </dgm:pt>
    <dgm:pt modelId="{E6EC2042-6393-42E8-AB37-2597CB053989}">
      <dgm:prSet custT="1"/>
      <dgm:spPr/>
      <dgm:t>
        <a:bodyPr/>
        <a:lstStyle/>
        <a:p>
          <a:r>
            <a:rPr lang="da-DK" sz="1600" b="1" dirty="0" err="1"/>
            <a:t>Eustorys</a:t>
          </a:r>
          <a:r>
            <a:rPr lang="da-DK" sz="1600" b="1" dirty="0"/>
            <a:t> internationale historie- </a:t>
          </a:r>
          <a:r>
            <a:rPr lang="da-DK" sz="1600" b="1" dirty="0" err="1"/>
            <a:t>summit</a:t>
          </a:r>
          <a:r>
            <a:rPr lang="da-DK" sz="1600" b="1" dirty="0"/>
            <a:t>: </a:t>
          </a:r>
          <a:br>
            <a:rPr lang="da-DK" sz="1600" b="1" dirty="0"/>
          </a:br>
          <a:r>
            <a:rPr lang="da-DK" sz="1600" u="sng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https://eustory.org/eustory-summits</a:t>
          </a:r>
          <a:endParaRPr lang="en-US" sz="1600" dirty="0">
            <a:solidFill>
              <a:schemeClr val="tx1"/>
            </a:solidFill>
          </a:endParaRPr>
        </a:p>
      </dgm:t>
    </dgm:pt>
    <dgm:pt modelId="{D7C2F568-7BD9-4F07-A9B0-433F0A817B07}" type="parTrans" cxnId="{D8DC8550-D720-4EAC-AFD3-A74134156A71}">
      <dgm:prSet/>
      <dgm:spPr/>
      <dgm:t>
        <a:bodyPr/>
        <a:lstStyle/>
        <a:p>
          <a:endParaRPr lang="en-US"/>
        </a:p>
      </dgm:t>
    </dgm:pt>
    <dgm:pt modelId="{01021CA2-28E2-4FE9-9BB4-8D963AF93DF9}" type="sibTrans" cxnId="{D8DC8550-D720-4EAC-AFD3-A74134156A71}">
      <dgm:prSet/>
      <dgm:spPr/>
      <dgm:t>
        <a:bodyPr/>
        <a:lstStyle/>
        <a:p>
          <a:endParaRPr lang="en-US"/>
        </a:p>
      </dgm:t>
    </dgm:pt>
    <dgm:pt modelId="{2811372A-0F2B-4EC0-A689-543434E004EF}" type="pres">
      <dgm:prSet presAssocID="{03372CEF-1F18-484F-9B0A-8E9B8B1BED5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E59CC15-195B-4649-80D0-46B206A40D81}" type="pres">
      <dgm:prSet presAssocID="{6250E426-695A-4347-B3D4-C970CC8FD46B}" presName="hierRoot1" presStyleCnt="0"/>
      <dgm:spPr/>
    </dgm:pt>
    <dgm:pt modelId="{DDAC3FB0-633D-4B24-B68D-556C83759810}" type="pres">
      <dgm:prSet presAssocID="{6250E426-695A-4347-B3D4-C970CC8FD46B}" presName="composite" presStyleCnt="0"/>
      <dgm:spPr/>
    </dgm:pt>
    <dgm:pt modelId="{B2ED2799-6F0A-4731-9CF3-B9C82AE4CEF3}" type="pres">
      <dgm:prSet presAssocID="{6250E426-695A-4347-B3D4-C970CC8FD46B}" presName="background" presStyleLbl="node0" presStyleIdx="0" presStyleCnt="2"/>
      <dgm:spPr/>
    </dgm:pt>
    <dgm:pt modelId="{0A488C19-CCE9-4E09-840E-68ECABC7E0ED}" type="pres">
      <dgm:prSet presAssocID="{6250E426-695A-4347-B3D4-C970CC8FD46B}" presName="text" presStyleLbl="fgAcc0" presStyleIdx="0" presStyleCnt="2" custScaleX="117325" custScaleY="201241">
        <dgm:presLayoutVars>
          <dgm:chPref val="3"/>
        </dgm:presLayoutVars>
      </dgm:prSet>
      <dgm:spPr/>
    </dgm:pt>
    <dgm:pt modelId="{8448D393-62B7-4C4F-944A-141C9A445957}" type="pres">
      <dgm:prSet presAssocID="{6250E426-695A-4347-B3D4-C970CC8FD46B}" presName="hierChild2" presStyleCnt="0"/>
      <dgm:spPr/>
    </dgm:pt>
    <dgm:pt modelId="{4660095D-C2A7-483F-B96A-488888817805}" type="pres">
      <dgm:prSet presAssocID="{E6EC2042-6393-42E8-AB37-2597CB053989}" presName="hierRoot1" presStyleCnt="0"/>
      <dgm:spPr/>
    </dgm:pt>
    <dgm:pt modelId="{323C5279-6C9E-4CA5-9D40-AAD8278B2A79}" type="pres">
      <dgm:prSet presAssocID="{E6EC2042-6393-42E8-AB37-2597CB053989}" presName="composite" presStyleCnt="0"/>
      <dgm:spPr/>
    </dgm:pt>
    <dgm:pt modelId="{4FC15E6C-71FC-46F7-8E95-E2450CCF34C0}" type="pres">
      <dgm:prSet presAssocID="{E6EC2042-6393-42E8-AB37-2597CB053989}" presName="background" presStyleLbl="node0" presStyleIdx="1" presStyleCnt="2"/>
      <dgm:spPr/>
    </dgm:pt>
    <dgm:pt modelId="{243B10EA-B31A-4CB9-B7A6-50FADCCDB655}" type="pres">
      <dgm:prSet presAssocID="{E6EC2042-6393-42E8-AB37-2597CB053989}" presName="text" presStyleLbl="fgAcc0" presStyleIdx="1" presStyleCnt="2" custScaleY="263246">
        <dgm:presLayoutVars>
          <dgm:chPref val="3"/>
        </dgm:presLayoutVars>
      </dgm:prSet>
      <dgm:spPr/>
    </dgm:pt>
    <dgm:pt modelId="{60B587C9-5657-4600-A9B0-B5A536C1FC0E}" type="pres">
      <dgm:prSet presAssocID="{E6EC2042-6393-42E8-AB37-2597CB053989}" presName="hierChild2" presStyleCnt="0"/>
      <dgm:spPr/>
    </dgm:pt>
  </dgm:ptLst>
  <dgm:cxnLst>
    <dgm:cxn modelId="{19E94C65-03C4-4B08-B0F3-87BED9588277}" type="presOf" srcId="{6250E426-695A-4347-B3D4-C970CC8FD46B}" destId="{0A488C19-CCE9-4E09-840E-68ECABC7E0ED}" srcOrd="0" destOrd="0" presId="urn:microsoft.com/office/officeart/2005/8/layout/hierarchy1"/>
    <dgm:cxn modelId="{D8DC8550-D720-4EAC-AFD3-A74134156A71}" srcId="{03372CEF-1F18-484F-9B0A-8E9B8B1BED5F}" destId="{E6EC2042-6393-42E8-AB37-2597CB053989}" srcOrd="1" destOrd="0" parTransId="{D7C2F568-7BD9-4F07-A9B0-433F0A817B07}" sibTransId="{01021CA2-28E2-4FE9-9BB4-8D963AF93DF9}"/>
    <dgm:cxn modelId="{6825D9DD-E6F4-4F89-8ACD-733E34932848}" type="presOf" srcId="{E6EC2042-6393-42E8-AB37-2597CB053989}" destId="{243B10EA-B31A-4CB9-B7A6-50FADCCDB655}" srcOrd="0" destOrd="0" presId="urn:microsoft.com/office/officeart/2005/8/layout/hierarchy1"/>
    <dgm:cxn modelId="{4D4BD5E2-8D41-4356-A408-015654F614AD}" type="presOf" srcId="{03372CEF-1F18-484F-9B0A-8E9B8B1BED5F}" destId="{2811372A-0F2B-4EC0-A689-543434E004EF}" srcOrd="0" destOrd="0" presId="urn:microsoft.com/office/officeart/2005/8/layout/hierarchy1"/>
    <dgm:cxn modelId="{774209EB-A7B0-4485-BA85-856B6B31DADE}" srcId="{03372CEF-1F18-484F-9B0A-8E9B8B1BED5F}" destId="{6250E426-695A-4347-B3D4-C970CC8FD46B}" srcOrd="0" destOrd="0" parTransId="{D4FDD5C3-1185-422A-ABD8-FF3484D26888}" sibTransId="{1E1B5DB4-A8CA-4D43-B6B4-81CA5F81F736}"/>
    <dgm:cxn modelId="{3839951A-A8D9-435E-A716-15D3A2EDE938}" type="presParOf" srcId="{2811372A-0F2B-4EC0-A689-543434E004EF}" destId="{6E59CC15-195B-4649-80D0-46B206A40D81}" srcOrd="0" destOrd="0" presId="urn:microsoft.com/office/officeart/2005/8/layout/hierarchy1"/>
    <dgm:cxn modelId="{AD4A2295-C7B2-4C32-A696-B85DC45F0D3E}" type="presParOf" srcId="{6E59CC15-195B-4649-80D0-46B206A40D81}" destId="{DDAC3FB0-633D-4B24-B68D-556C83759810}" srcOrd="0" destOrd="0" presId="urn:microsoft.com/office/officeart/2005/8/layout/hierarchy1"/>
    <dgm:cxn modelId="{74B29237-6091-434A-A63B-10754F8F4973}" type="presParOf" srcId="{DDAC3FB0-633D-4B24-B68D-556C83759810}" destId="{B2ED2799-6F0A-4731-9CF3-B9C82AE4CEF3}" srcOrd="0" destOrd="0" presId="urn:microsoft.com/office/officeart/2005/8/layout/hierarchy1"/>
    <dgm:cxn modelId="{35EAB3DA-FFF6-4B15-A35B-69ACBFFDED0B}" type="presParOf" srcId="{DDAC3FB0-633D-4B24-B68D-556C83759810}" destId="{0A488C19-CCE9-4E09-840E-68ECABC7E0ED}" srcOrd="1" destOrd="0" presId="urn:microsoft.com/office/officeart/2005/8/layout/hierarchy1"/>
    <dgm:cxn modelId="{952C908D-7406-4D1E-958B-1747EF13F4C6}" type="presParOf" srcId="{6E59CC15-195B-4649-80D0-46B206A40D81}" destId="{8448D393-62B7-4C4F-944A-141C9A445957}" srcOrd="1" destOrd="0" presId="urn:microsoft.com/office/officeart/2005/8/layout/hierarchy1"/>
    <dgm:cxn modelId="{D397C946-F35F-4316-A1B6-850CBD7F09F7}" type="presParOf" srcId="{2811372A-0F2B-4EC0-A689-543434E004EF}" destId="{4660095D-C2A7-483F-B96A-488888817805}" srcOrd="1" destOrd="0" presId="urn:microsoft.com/office/officeart/2005/8/layout/hierarchy1"/>
    <dgm:cxn modelId="{8326F488-416D-4A72-9221-5249C237436A}" type="presParOf" srcId="{4660095D-C2A7-483F-B96A-488888817805}" destId="{323C5279-6C9E-4CA5-9D40-AAD8278B2A79}" srcOrd="0" destOrd="0" presId="urn:microsoft.com/office/officeart/2005/8/layout/hierarchy1"/>
    <dgm:cxn modelId="{C1FF7432-5D7F-47CA-97D0-20DA4ED0B793}" type="presParOf" srcId="{323C5279-6C9E-4CA5-9D40-AAD8278B2A79}" destId="{4FC15E6C-71FC-46F7-8E95-E2450CCF34C0}" srcOrd="0" destOrd="0" presId="urn:microsoft.com/office/officeart/2005/8/layout/hierarchy1"/>
    <dgm:cxn modelId="{A0A2BCBE-318D-406C-89A0-59F381C10CD7}" type="presParOf" srcId="{323C5279-6C9E-4CA5-9D40-AAD8278B2A79}" destId="{243B10EA-B31A-4CB9-B7A6-50FADCCDB655}" srcOrd="1" destOrd="0" presId="urn:microsoft.com/office/officeart/2005/8/layout/hierarchy1"/>
    <dgm:cxn modelId="{CEC9092E-F457-4695-B31D-04D4BE8BD035}" type="presParOf" srcId="{4660095D-C2A7-483F-B96A-488888817805}" destId="{60B587C9-5657-4600-A9B0-B5A536C1FC0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ED2799-6F0A-4731-9CF3-B9C82AE4CEF3}">
      <dsp:nvSpPr>
        <dsp:cNvPr id="0" name=""/>
        <dsp:cNvSpPr/>
      </dsp:nvSpPr>
      <dsp:spPr>
        <a:xfrm>
          <a:off x="2257" y="564676"/>
          <a:ext cx="2304850" cy="25103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488C19-CCE9-4E09-840E-68ECABC7E0ED}">
      <dsp:nvSpPr>
        <dsp:cNvPr id="0" name=""/>
        <dsp:cNvSpPr/>
      </dsp:nvSpPr>
      <dsp:spPr>
        <a:xfrm>
          <a:off x="220535" y="772040"/>
          <a:ext cx="2304850" cy="251039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500" kern="1200" dirty="0"/>
            <a:t>Sammen med andre historie- interesserede unge fra mere end 30 lande får vinderne mulighed for at deltage i:  </a:t>
          </a:r>
          <a:endParaRPr lang="en-US" sz="1500" kern="1200" dirty="0"/>
        </a:p>
      </dsp:txBody>
      <dsp:txXfrm>
        <a:off x="288042" y="839547"/>
        <a:ext cx="2169836" cy="2375383"/>
      </dsp:txXfrm>
    </dsp:sp>
    <dsp:sp modelId="{4FC15E6C-71FC-46F7-8E95-E2450CCF34C0}">
      <dsp:nvSpPr>
        <dsp:cNvPr id="0" name=""/>
        <dsp:cNvSpPr/>
      </dsp:nvSpPr>
      <dsp:spPr>
        <a:xfrm>
          <a:off x="2743663" y="564676"/>
          <a:ext cx="1964500" cy="3283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3B10EA-B31A-4CB9-B7A6-50FADCCDB655}">
      <dsp:nvSpPr>
        <dsp:cNvPr id="0" name=""/>
        <dsp:cNvSpPr/>
      </dsp:nvSpPr>
      <dsp:spPr>
        <a:xfrm>
          <a:off x="2961941" y="772040"/>
          <a:ext cx="1964500" cy="32838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600" b="1" kern="1200" dirty="0" err="1"/>
            <a:t>Eustorys</a:t>
          </a:r>
          <a:r>
            <a:rPr lang="da-DK" sz="1600" b="1" kern="1200" dirty="0"/>
            <a:t> internationale historie- </a:t>
          </a:r>
          <a:r>
            <a:rPr lang="da-DK" sz="1600" b="1" kern="1200" dirty="0" err="1"/>
            <a:t>summit</a:t>
          </a:r>
          <a:r>
            <a:rPr lang="da-DK" sz="1600" b="1" kern="1200" dirty="0"/>
            <a:t>: </a:t>
          </a:r>
          <a:br>
            <a:rPr lang="da-DK" sz="1600" b="1" kern="1200" dirty="0"/>
          </a:br>
          <a:r>
            <a:rPr lang="da-DK" sz="1600" u="sng" kern="1200" dirty="0">
              <a:solidFill>
                <a:schemeClr val="tx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https://eustory.org/eustory-summits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3019479" y="829578"/>
        <a:ext cx="1849424" cy="31688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5" name="Google Shape;1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2" name="Google Shape;1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171813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158631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630299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817698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018148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4892143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876449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509178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485258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080186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210706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">
    <p:bg>
      <p:bgPr>
        <a:solidFill>
          <a:schemeClr val="bg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0AD30B65-D9DC-054D-49C4-AE0D1ECC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981200"/>
            <a:ext cx="5893516" cy="2921253"/>
          </a:xfrm>
        </p:spPr>
        <p:txBody>
          <a:bodyPr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CC0B5DB4-20B0-BFB3-1DE8-15B9B681E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59" y="4902454"/>
            <a:ext cx="4898036" cy="1243513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600" cap="none" baseline="0" dirty="0"/>
            </a:lvl1pPr>
          </a:lstStyle>
          <a:p>
            <a:pPr lvl="0"/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1847"/>
            <a:ext cx="3256613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0790" y="6341919"/>
            <a:ext cx="1806461" cy="365125"/>
          </a:xfrm>
        </p:spPr>
        <p:txBody>
          <a:bodyPr/>
          <a:lstStyle>
            <a:lvl1pPr algn="l">
              <a:defRPr/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478878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8232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Historiekonkurrencen@historielaerer.d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554497" flipH="1">
            <a:off x="10471974" y="210663"/>
            <a:ext cx="1679404" cy="119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6" y="4614639"/>
            <a:ext cx="3211462" cy="214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20667" y="5620566"/>
            <a:ext cx="2694666" cy="89619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>
            <a:spLocks noGrp="1"/>
          </p:cNvSpPr>
          <p:nvPr>
            <p:ph type="title"/>
          </p:nvPr>
        </p:nvSpPr>
        <p:spPr>
          <a:xfrm>
            <a:off x="1524000" y="-80489"/>
            <a:ext cx="9144000" cy="18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Calibri"/>
              <a:buNone/>
            </a:pPr>
            <a:r>
              <a:rPr lang="da-DK">
                <a:solidFill>
                  <a:schemeClr val="dk2"/>
                </a:solidFill>
              </a:rPr>
              <a:t>Historiekonkurrencen 2026/27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87" name="Google Shape;87;p1"/>
          <p:cNvSpPr txBox="1">
            <a:spLocks noGrp="1"/>
          </p:cNvSpPr>
          <p:nvPr>
            <p:ph type="subTitle" idx="1"/>
          </p:nvPr>
        </p:nvSpPr>
        <p:spPr>
          <a:xfrm>
            <a:off x="1524000" y="42546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da-DK" sz="4400">
                <a:solidFill>
                  <a:schemeClr val="dk2"/>
                </a:solidFill>
                <a:highlight>
                  <a:schemeClr val="lt1"/>
                </a:highlight>
              </a:rPr>
              <a:t>Årets tema</a:t>
            </a:r>
            <a:endParaRPr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914400" lvl="0" indent="4572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da-DK" sz="3500" b="1">
                <a:solidFill>
                  <a:schemeClr val="dk2"/>
                </a:solidFill>
                <a:highlight>
                  <a:schemeClr val="lt1"/>
                </a:highlight>
              </a:rPr>
              <a:t>Norden - magt, rivalisering og fællesskab</a:t>
            </a:r>
            <a:endParaRPr sz="1500" b="1"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da-DK" sz="4400">
                <a:solidFill>
                  <a:schemeClr val="dk2"/>
                </a:solidFill>
                <a:highlight>
                  <a:schemeClr val="lt1"/>
                </a:highlight>
              </a:rPr>
              <a:t>Præmier for 30.000 kr.</a:t>
            </a:r>
            <a:endParaRPr>
              <a:solidFill>
                <a:schemeClr val="dk2"/>
              </a:solidFill>
              <a:highlight>
                <a:schemeClr val="lt1"/>
              </a:highlight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>
              <a:highlight>
                <a:srgbClr val="FF0000"/>
              </a:highlight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89" name="Google Shape;89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000" y="1304546"/>
            <a:ext cx="3906222" cy="295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77625" y="1663048"/>
            <a:ext cx="3211475" cy="2793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89100" y="917065"/>
            <a:ext cx="1582500" cy="115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171600" y="806033"/>
            <a:ext cx="1804525" cy="1198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76013" y="2004350"/>
            <a:ext cx="4425162" cy="295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>
            <a:spLocks noGrp="1"/>
          </p:cNvSpPr>
          <p:nvPr>
            <p:ph type="title"/>
          </p:nvPr>
        </p:nvSpPr>
        <p:spPr>
          <a:xfrm>
            <a:off x="762001" y="762001"/>
            <a:ext cx="6070120" cy="1708243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3700"/>
              <a:t>Historielærerforeningen udskriver for 21. gang historiekonkurrencen</a:t>
            </a:r>
          </a:p>
        </p:txBody>
      </p:sp>
      <p:sp>
        <p:nvSpPr>
          <p:cNvPr id="99" name="Google Shape;99;p2"/>
          <p:cNvSpPr txBox="1">
            <a:spLocks noGrp="1"/>
          </p:cNvSpPr>
          <p:nvPr>
            <p:ph idx="1"/>
          </p:nvPr>
        </p:nvSpPr>
        <p:spPr>
          <a:xfrm>
            <a:off x="762001" y="2470243"/>
            <a:ext cx="6070120" cy="3769833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228600" lvl="0" indent="-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/>
              <a:t>Forlaget Systime sponsorerer førstepræmien på 10.000 kr.</a:t>
            </a:r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/>
              <a:t>Forlaget Praxis sponsorerer innovationsprisen på 10.000 kr.</a:t>
            </a:r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/>
              <a:t>Forlaget Columbus sponsorerer Juryens specialpris på 10.000 kr.</a:t>
            </a:r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da-DK" sz="2000"/>
              <a:t>Aarhus Universitets forlag donerer en bog i serien ”100 Danmarkshistorier”  og Gads Forlag en bog til alle vindere</a:t>
            </a:r>
          </a:p>
        </p:txBody>
      </p:sp>
      <p:sp>
        <p:nvSpPr>
          <p:cNvPr id="115" name="Rectangle 106">
            <a:extLst>
              <a:ext uri="{FF2B5EF4-FFF2-40B4-BE49-F238E27FC236}">
                <a16:creationId xmlns:a16="http://schemas.microsoft.com/office/drawing/2014/main" id="{9B47378D-AD27-45D0-8C1C-5B1098DCC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5390" y="0"/>
            <a:ext cx="4606609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81000" dist="317500" dir="5700000" sx="95000" sy="95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lede 2" descr="Forlaget Plenum - Undervis med overskud">
            <a:extLst>
              <a:ext uri="{FF2B5EF4-FFF2-40B4-BE49-F238E27FC236}">
                <a16:creationId xmlns:a16="http://schemas.microsoft.com/office/drawing/2014/main" id="{58366790-CE78-05E6-8E82-1F7B955A2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8111" y="568383"/>
            <a:ext cx="1761166" cy="1761166"/>
          </a:xfrm>
          <a:prstGeom prst="rect">
            <a:avLst/>
          </a:prstGeom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4"/>
          <a:stretch/>
        </p:blipFill>
        <p:spPr>
          <a:xfrm>
            <a:off x="8487936" y="2548679"/>
            <a:ext cx="2801517" cy="1761166"/>
          </a:xfrm>
          <a:prstGeom prst="rect">
            <a:avLst/>
          </a:prstGeom>
          <a:noFill/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5"/>
          <a:stretch/>
        </p:blipFill>
        <p:spPr>
          <a:xfrm>
            <a:off x="8198173" y="4982701"/>
            <a:ext cx="3381043" cy="8537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int">
            <a:extLst>
              <a:ext uri="{FF2B5EF4-FFF2-40B4-BE49-F238E27FC236}">
                <a16:creationId xmlns:a16="http://schemas.microsoft.com/office/drawing/2014/main" id="{FB62F605-0D29-07F8-F642-DD2626C78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0"/>
            <a:ext cx="12193117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id="{4C22F3F7-C4F6-C120-9D45-79509746A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0"/>
            <a:ext cx="11417531" cy="6858000"/>
          </a:xfrm>
          <a:prstGeom prst="rect">
            <a:avLst/>
          </a:prstGeom>
          <a:ln>
            <a:noFill/>
          </a:ln>
          <a:effectLst>
            <a:outerShdw blurRad="317500" dist="127000" dir="2400000" sx="95000" sy="95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Google Shape;107;p3"/>
          <p:cNvSpPr txBox="1">
            <a:spLocks noGrp="1"/>
          </p:cNvSpPr>
          <p:nvPr>
            <p:ph type="title"/>
          </p:nvPr>
        </p:nvSpPr>
        <p:spPr>
          <a:xfrm>
            <a:off x="758952" y="762001"/>
            <a:ext cx="9589765" cy="1699942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/>
              <a:t>Hvad går historiekonkurrencen ud på?</a:t>
            </a:r>
          </a:p>
        </p:txBody>
      </p:sp>
      <p:sp>
        <p:nvSpPr>
          <p:cNvPr id="108" name="Google Shape;108;p3"/>
          <p:cNvSpPr txBox="1">
            <a:spLocks noGrp="1"/>
          </p:cNvSpPr>
          <p:nvPr>
            <p:ph idx="1"/>
          </p:nvPr>
        </p:nvSpPr>
        <p:spPr>
          <a:xfrm>
            <a:off x="758952" y="2470243"/>
            <a:ext cx="9590349" cy="3769833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228600" lvl="0" indent="-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/>
              <a:t>Årets tema er ”Norden - magt, rivalisering og fællesskab”</a:t>
            </a:r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/>
              <a:t>Du skal selv (meget gerne i samarbejde med din lærer) frit fortolke årets tema</a:t>
            </a:r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/>
              <a:t>Du skal producere et bidrag, som har et historiefagligt indhold</a:t>
            </a:r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/>
              <a:t>Dit bidrag skal tage udgangspunkt i en problemstilling inden for temaet ”Norden - magt, rivalisering og fællesskab”, som du skal fortolke</a:t>
            </a:r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/>
              <a:t>Du skal sætte dig ind i et historisk emne, anvende og arbejde med relevant materiale og formidle dine resultater, gerne kreativt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Google Shape;113;p4"/>
          <p:cNvSpPr txBox="1"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/>
              <a:t>Hvem kan deltage?</a:t>
            </a:r>
          </a:p>
        </p:txBody>
      </p:sp>
      <p:sp>
        <p:nvSpPr>
          <p:cNvPr id="114" name="Google Shape;114;p4"/>
          <p:cNvSpPr txBox="1"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228600" lvl="0" indent="-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/>
              <a:t>Alle unge fra stx, hf, hhx, htx og IB kan deltage</a:t>
            </a:r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/>
              <a:t>Man kan deltage individuelt eller i grupper på højst 4 personer</a:t>
            </a:r>
          </a:p>
          <a:p>
            <a:pPr marL="228600" lvl="0" indent="-165100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da-DK" sz="2000"/>
              <a:t>Det er vigtigt, det er jer - deltagerne - der kommunikerer med os og - ikke jeres lærer</a:t>
            </a:r>
          </a:p>
          <a:p>
            <a:pPr marL="228600" lvl="0" indent="-165100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da-DK" sz="2000"/>
              <a:t>Vi kigger først på bidragene, når fristen er udløbet. Derfor skal I sikre, at vi har adgang derefter. </a:t>
            </a:r>
          </a:p>
        </p:txBody>
      </p:sp>
      <p:pic>
        <p:nvPicPr>
          <p:cNvPr id="115" name="Google Shape;115;p4" title="PXL_20260314_134759430.jpg"/>
          <p:cNvPicPr preferRelativeResize="0"/>
          <p:nvPr/>
        </p:nvPicPr>
        <p:blipFill>
          <a:blip r:embed="rId3"/>
          <a:srcRect t="20863" r="2" b="6705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noFill/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7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Google Shape;120;p5"/>
          <p:cNvSpPr txBox="1"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4000"/>
              <a:t>Hvor skal du sende dit bidrag til?</a:t>
            </a:r>
          </a:p>
        </p:txBody>
      </p:sp>
      <p:sp>
        <p:nvSpPr>
          <p:cNvPr id="121" name="Google Shape;121;p5"/>
          <p:cNvSpPr txBox="1"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228600" lvl="0" indent="-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da-DK" sz="2000" dirty="0"/>
              <a:t>Til denne mail: </a:t>
            </a:r>
            <a:r>
              <a:rPr lang="da-DK" sz="2000" u="sng" dirty="0">
                <a:hlinkClick r:id="rId3"/>
              </a:rPr>
              <a:t>Historiekonkurrencen@historielaerer.dk</a:t>
            </a:r>
            <a:endParaRPr lang="da-DK" sz="2000" dirty="0"/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da-DK" sz="2000" dirty="0"/>
              <a:t>Hvis bidraget består af et fysisk produkt, skal det sendes til: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a-DK" sz="2000" dirty="0"/>
              <a:t>Høje-Taastrup Gymnasium, Att.: Margen Ott, Frøgårds allé 2, 2630 Taastrup</a:t>
            </a:r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da-DK" sz="2000" dirty="0"/>
              <a:t>Sammen med bidraget skal indsendes kontaktoplysninger og skole</a:t>
            </a:r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da-DK" sz="2000" b="1" dirty="0"/>
              <a:t>Deadline</a:t>
            </a:r>
            <a:r>
              <a:rPr lang="da-DK" sz="2000" dirty="0"/>
              <a:t> for at indsende et bidrag er onsdag </a:t>
            </a:r>
            <a:r>
              <a:rPr lang="da-DK" sz="2000" dirty="0">
                <a:solidFill>
                  <a:srgbClr val="FF0000"/>
                </a:solidFill>
              </a:rPr>
              <a:t>den 13. januar 2027</a:t>
            </a:r>
          </a:p>
        </p:txBody>
      </p:sp>
      <p:pic>
        <p:nvPicPr>
          <p:cNvPr id="122" name="Google Shape;122;p5" title="PXL_20260314_133338524.jpg"/>
          <p:cNvPicPr preferRelativeResize="0"/>
          <p:nvPr/>
        </p:nvPicPr>
        <p:blipFill>
          <a:blip r:embed="rId4"/>
          <a:srcRect l="22388" r="33929" b="-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noFill/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>
            <a:spLocks noGrp="1"/>
          </p:cNvSpPr>
          <p:nvPr>
            <p:ph type="title"/>
          </p:nvPr>
        </p:nvSpPr>
        <p:spPr>
          <a:xfrm>
            <a:off x="876693" y="741391"/>
            <a:ext cx="4355265" cy="1616203"/>
          </a:xfrm>
          <a:prstGeom prst="rect">
            <a:avLst/>
          </a:prstGeom>
        </p:spPr>
        <p:txBody>
          <a:bodyPr spcFirstLastPara="1" lIns="91425" tIns="45700" rIns="91425" bIns="45700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sz="3200"/>
              <a:t>Hvor finder prisoverrækkelsen sted?</a:t>
            </a:r>
          </a:p>
        </p:txBody>
      </p:sp>
      <p:sp>
        <p:nvSpPr>
          <p:cNvPr id="128" name="Google Shape;128;p6"/>
          <p:cNvSpPr txBox="1">
            <a:spLocks noGrp="1"/>
          </p:cNvSpPr>
          <p:nvPr>
            <p:ph idx="1"/>
          </p:nvPr>
        </p:nvSpPr>
        <p:spPr>
          <a:xfrm>
            <a:off x="876692" y="2533476"/>
            <a:ext cx="4355265" cy="3447832"/>
          </a:xfrm>
          <a:prstGeom prst="rect">
            <a:avLst/>
          </a:prstGeom>
        </p:spPr>
        <p:txBody>
          <a:bodyPr spcFirstLastPara="1" lIns="91425" tIns="45700" rIns="91425" bIns="45700" anchor="t" anchorCtr="0">
            <a:normAutofit/>
          </a:bodyPr>
          <a:lstStyle/>
          <a:p>
            <a:pPr marL="228600" lvl="0" indent="-228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 dirty="0"/>
              <a:t>På Historiske Dage i Øksnehallen, København</a:t>
            </a:r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 dirty="0"/>
              <a:t>Den 13. marts, 2027</a:t>
            </a:r>
          </a:p>
          <a:p>
            <a:pPr marL="228600" lvl="0" indent="-2286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sz="2000" dirty="0"/>
              <a:t>Vinderne får dækket udgifter til transport</a:t>
            </a:r>
          </a:p>
          <a:p>
            <a:pPr marL="228600" lvl="0" indent="-5080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da-DK" sz="2000" dirty="0"/>
          </a:p>
        </p:txBody>
      </p:sp>
      <p:pic>
        <p:nvPicPr>
          <p:cNvPr id="129" name="Google Shape;129;p6" title="PXL_20260314_134958769.jpg"/>
          <p:cNvPicPr preferRelativeResize="0"/>
          <p:nvPr/>
        </p:nvPicPr>
        <p:blipFill rotWithShape="1">
          <a:blip r:embed="rId3"/>
          <a:srcRect l="21235" r="28765"/>
          <a:stretch>
            <a:fillRect/>
          </a:stretch>
        </p:blipFill>
        <p:spPr>
          <a:xfrm>
            <a:off x="6096000" y="10"/>
            <a:ext cx="6095999" cy="6857990"/>
          </a:xfrm>
          <a:prstGeom prst="rect">
            <a:avLst/>
          </a:prstGeom>
          <a:noFill/>
        </p:spPr>
      </p:pic>
      <p:sp>
        <p:nvSpPr>
          <p:cNvPr id="139" name="Rectangle 133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69424" y="3028872"/>
            <a:ext cx="1559464" cy="6106313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35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15441" y="-3760"/>
            <a:ext cx="2176557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96000" y="5502302"/>
            <a:ext cx="6106314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26892" y="2939627"/>
            <a:ext cx="3162908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380" y="4947920"/>
            <a:ext cx="6522720" cy="1087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2875" y="822960"/>
            <a:ext cx="6337496" cy="386524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7"/>
          <p:cNvSpPr txBox="1"/>
          <p:nvPr/>
        </p:nvSpPr>
        <p:spPr>
          <a:xfrm>
            <a:off x="5174600" y="4688200"/>
            <a:ext cx="7035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da-DK" sz="10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Credits: </a:t>
            </a:r>
            <a:r>
              <a:rPr lang="da-DK" sz="1000" b="0" i="1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David Kumermann / Körber-Stiftung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9" name="Google Shape;134;p7">
            <a:extLst>
              <a:ext uri="{FF2B5EF4-FFF2-40B4-BE49-F238E27FC236}">
                <a16:creationId xmlns:a16="http://schemas.microsoft.com/office/drawing/2014/main" id="{763A4D17-1C67-A716-C6FB-3894835277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3453542"/>
              </p:ext>
            </p:extLst>
          </p:nvPr>
        </p:nvGraphicFramePr>
        <p:xfrm>
          <a:off x="245900" y="452600"/>
          <a:ext cx="4928700" cy="462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da-DK" dirty="0"/>
              <a:t>Hvordan bedømmes bidragene?</a:t>
            </a:r>
            <a:endParaRPr dirty="0"/>
          </a:p>
        </p:txBody>
      </p:sp>
      <p:sp>
        <p:nvSpPr>
          <p:cNvPr id="143" name="Google Shape;143;p8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851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a-DK" b="1" dirty="0"/>
              <a:t>HISTORIEFAGLIGE KVALITETER SOM TRÆKKER PRODUKTET OP:</a:t>
            </a:r>
            <a:endParaRPr b="1" dirty="0"/>
          </a:p>
        </p:txBody>
      </p:sp>
      <p:sp>
        <p:nvSpPr>
          <p:cNvPr id="144" name="Google Shape;144;p8"/>
          <p:cNvSpPr txBox="1">
            <a:spLocks noGrp="1"/>
          </p:cNvSpPr>
          <p:nvPr>
            <p:ph type="body" idx="4294967295"/>
          </p:nvPr>
        </p:nvSpPr>
        <p:spPr>
          <a:xfrm>
            <a:off x="914400" y="2676525"/>
            <a:ext cx="11277600" cy="3816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dirty="0"/>
              <a:t>tydelige problemstillinger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dirty="0"/>
              <a:t>brug af selvfundne kilder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dirty="0"/>
              <a:t>stærk forankring i historiefagets metoder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dirty="0"/>
              <a:t>stærk faglig fordybelse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dirty="0"/>
              <a:t>inddragelse af både den store og den lille historie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dirty="0"/>
              <a:t>bevidsthed om formidlingsaspektet - herunder refleksion over brug af AI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a-DK" dirty="0"/>
              <a:t>både form og indhold tæller i den samlede bedømmelse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"/>
          <p:cNvSpPr txBox="1">
            <a:spLocks noGrp="1"/>
          </p:cNvSpPr>
          <p:nvPr>
            <p:ph type="title"/>
          </p:nvPr>
        </p:nvSpPr>
        <p:spPr>
          <a:xfrm>
            <a:off x="910518" y="546784"/>
            <a:ext cx="8983403" cy="1616203"/>
          </a:xfrm>
          <a:prstGeom prst="rect">
            <a:avLst/>
          </a:prstGeom>
        </p:spPr>
        <p:txBody>
          <a:bodyPr spcFirstLastPara="1" lIns="91425" tIns="45700" rIns="91425" bIns="45700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da-DK" sz="3200" dirty="0"/>
              <a:t>HVEM BEDØMMER DE INDLEVEREDE BIDRAG?</a:t>
            </a:r>
            <a:br>
              <a:rPr lang="da-DK" sz="3200" dirty="0"/>
            </a:br>
            <a:endParaRPr lang="da-DK" sz="3200" dirty="0"/>
          </a:p>
        </p:txBody>
      </p:sp>
      <p:sp>
        <p:nvSpPr>
          <p:cNvPr id="150" name="Google Shape;150;p9"/>
          <p:cNvSpPr txBox="1">
            <a:spLocks noGrp="1"/>
          </p:cNvSpPr>
          <p:nvPr>
            <p:ph idx="1"/>
          </p:nvPr>
        </p:nvSpPr>
        <p:spPr>
          <a:xfrm>
            <a:off x="910518" y="1983036"/>
            <a:ext cx="6386161" cy="4594034"/>
          </a:xfrm>
          <a:prstGeom prst="rect">
            <a:avLst/>
          </a:prstGeom>
        </p:spPr>
        <p:txBody>
          <a:bodyPr spcFirstLastPara="1" lIns="91425" tIns="45700" rIns="91425" bIns="45700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a-DK" sz="1800" b="1" dirty="0"/>
              <a:t>Historielærerforeningen nedsætter en uvildig jury bestående af fagkonsulenten for historie, historikere og historieformidlere uden for gymnasieskolen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da-DK" sz="1800" dirty="0"/>
              <a:t>Sidste års jury bestod af: </a:t>
            </a:r>
          </a:p>
          <a:p>
            <a:pPr>
              <a:lnSpc>
                <a:spcPct val="100000"/>
              </a:lnSpc>
              <a:buClr>
                <a:schemeClr val="dk1"/>
              </a:buClr>
              <a:buSzPts val="2000"/>
            </a:pPr>
            <a:r>
              <a:rPr lang="da-DK" sz="1800" dirty="0"/>
              <a:t>Karen Steller – fagkonsulent for historiefaget i gymnasiet</a:t>
            </a:r>
          </a:p>
          <a:p>
            <a:pPr>
              <a:lnSpc>
                <a:spcPct val="100000"/>
              </a:lnSpc>
              <a:buClr>
                <a:schemeClr val="dk1"/>
              </a:buClr>
              <a:buSzPts val="2000"/>
            </a:pPr>
            <a:r>
              <a:rPr lang="da-DK" sz="1800" dirty="0"/>
              <a:t>Henrik Thorvald Rasmussen – festivalleder på Historiske dage</a:t>
            </a:r>
          </a:p>
          <a:p>
            <a:pPr>
              <a:lnSpc>
                <a:spcPct val="100000"/>
              </a:lnSpc>
              <a:buClr>
                <a:schemeClr val="dk1"/>
              </a:buClr>
              <a:buSzPts val="2000"/>
            </a:pPr>
            <a:r>
              <a:rPr lang="da-DK" sz="1800" dirty="0"/>
              <a:t>Pernille Ipsen –  ph.d. i historie fra Københavns Universitet og lektor i køns- og kvindestudier og historie på University of Wisconsin, Madison</a:t>
            </a:r>
          </a:p>
          <a:p>
            <a:pPr>
              <a:lnSpc>
                <a:spcPct val="100000"/>
              </a:lnSpc>
              <a:buClr>
                <a:schemeClr val="dk1"/>
              </a:buClr>
              <a:buSzPts val="2000"/>
            </a:pPr>
            <a:r>
              <a:rPr lang="da-DK" sz="1800" dirty="0"/>
              <a:t>Bente Vinge Petersen –  museumsinspektør, Greve Museum </a:t>
            </a:r>
          </a:p>
          <a:p>
            <a:pPr>
              <a:lnSpc>
                <a:spcPct val="100000"/>
              </a:lnSpc>
              <a:buClr>
                <a:schemeClr val="dk1"/>
              </a:buClr>
              <a:buSzPts val="2000"/>
            </a:pPr>
            <a:r>
              <a:rPr lang="da-DK" sz="1800" dirty="0"/>
              <a:t>Poul Duedahl – Professor i historie, AAU, forfatter, foredragsholder, anmelder mv.</a:t>
            </a:r>
          </a:p>
        </p:txBody>
      </p:sp>
      <p:pic>
        <p:nvPicPr>
          <p:cNvPr id="151" name="Google Shape;151;p9"/>
          <p:cNvPicPr preferRelativeResize="0"/>
          <p:nvPr/>
        </p:nvPicPr>
        <p:blipFill rotWithShape="1">
          <a:blip r:embed="rId3"/>
          <a:stretch/>
        </p:blipFill>
        <p:spPr>
          <a:xfrm>
            <a:off x="7296679" y="2162987"/>
            <a:ext cx="4273463" cy="2532026"/>
          </a:xfrm>
          <a:prstGeom prst="rect">
            <a:avLst/>
          </a:prstGeom>
          <a:noFill/>
        </p:spPr>
      </p:pic>
      <p:grpSp>
        <p:nvGrpSpPr>
          <p:cNvPr id="156" name="Group 155">
            <a:extLst>
              <a:ext uri="{FF2B5EF4-FFF2-40B4-BE49-F238E27FC236}">
                <a16:creationId xmlns:a16="http://schemas.microsoft.com/office/drawing/2014/main" id="{C54A2A4D-19EF-3552-F383-6AD9587C8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9208F0F-2734-3945-8FD0-EEB19CF41A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62CFF5D9-43B9-9D58-6F3F-25041716D9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0">
            <a:extLst>
              <a:ext uri="{FF2B5EF4-FFF2-40B4-BE49-F238E27FC236}">
                <a16:creationId xmlns:a16="http://schemas.microsoft.com/office/drawing/2014/main" id="{B4C4EC46-EC6F-A0A9-36BF-531F5C820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5" y="-5"/>
            <a:ext cx="5197641" cy="6857997"/>
          </a:xfrm>
          <a:prstGeom prst="rect">
            <a:avLst/>
          </a:prstGeom>
          <a:gradFill>
            <a:gsLst>
              <a:gs pos="0">
                <a:srgbClr val="215F9A"/>
              </a:gs>
              <a:gs pos="97899">
                <a:schemeClr val="accent3">
                  <a:lumMod val="60000"/>
                  <a:lumOff val="40000"/>
                </a:schemeClr>
              </a:gs>
              <a:gs pos="74000">
                <a:schemeClr val="accent3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2">
            <a:extLst>
              <a:ext uri="{FF2B5EF4-FFF2-40B4-BE49-F238E27FC236}">
                <a16:creationId xmlns:a16="http://schemas.microsoft.com/office/drawing/2014/main" id="{F13763C0-6092-3B3C-822A-21E174E3A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" y="0"/>
            <a:ext cx="4608950" cy="6872675"/>
          </a:xfrm>
          <a:prstGeom prst="rect">
            <a:avLst/>
          </a:prstGeom>
          <a:gradFill flip="none" rotWithShape="1">
            <a:gsLst>
              <a:gs pos="0">
                <a:srgbClr val="163E64">
                  <a:alpha val="59000"/>
                </a:srgbClr>
              </a:gs>
              <a:gs pos="69000">
                <a:srgbClr val="215F9A">
                  <a:alpha val="0"/>
                </a:srgbClr>
              </a:gs>
            </a:gsLst>
            <a:lin ang="20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oogle Shape;159;p10">
            <a:extLst>
              <a:ext uri="{FF2B5EF4-FFF2-40B4-BE49-F238E27FC236}">
                <a16:creationId xmlns:a16="http://schemas.microsoft.com/office/drawing/2014/main" id="{9F026A65-0CE6-0F8B-5765-B66DEEE3D10D}"/>
              </a:ext>
            </a:extLst>
          </p:cNvPr>
          <p:cNvPicPr preferRelativeResize="0"/>
          <p:nvPr/>
        </p:nvPicPr>
        <p:blipFill rotWithShape="1">
          <a:blip r:embed="rId2">
            <a:alphaModFix amt="80000"/>
          </a:blip>
          <a:srcRect t="1041" r="1" b="1"/>
          <a:stretch>
            <a:fillRect/>
          </a:stretch>
        </p:blipFill>
        <p:spPr>
          <a:xfrm>
            <a:off x="20" y="-14687"/>
            <a:ext cx="5197615" cy="6857998"/>
          </a:xfrm>
          <a:prstGeom prst="rect">
            <a:avLst/>
          </a:prstGeom>
          <a:noFill/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4ECF21D-729A-005C-E880-CA278A4F4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386570"/>
            <a:ext cx="5197642" cy="4486105"/>
          </a:xfrm>
          <a:prstGeom prst="rect">
            <a:avLst/>
          </a:prstGeom>
          <a:gradFill flip="none" rotWithShape="1">
            <a:gsLst>
              <a:gs pos="11000">
                <a:schemeClr val="accent2"/>
              </a:gs>
              <a:gs pos="71000">
                <a:schemeClr val="accent2">
                  <a:alpha val="0"/>
                </a:schemeClr>
              </a:gs>
            </a:gsLst>
            <a:lin ang="15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EDAEA2-865D-E67C-A774-2FD2DD4A2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13227"/>
            <a:ext cx="5197642" cy="4259448"/>
          </a:xfrm>
          <a:prstGeom prst="rect">
            <a:avLst/>
          </a:prstGeom>
          <a:gradFill flip="none" rotWithShape="1">
            <a:gsLst>
              <a:gs pos="2101">
                <a:schemeClr val="accent5">
                  <a:lumMod val="75000"/>
                </a:schemeClr>
              </a:gs>
              <a:gs pos="31000">
                <a:schemeClr val="accent5">
                  <a:alpha val="66000"/>
                </a:schemeClr>
              </a:gs>
              <a:gs pos="71000">
                <a:schemeClr val="accent2">
                  <a:alpha val="0"/>
                </a:schemeClr>
              </a:gs>
            </a:gsLst>
            <a:lin ang="17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46E315-5D23-285F-A2B3-3AAA1FA7C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15" y="4021743"/>
            <a:ext cx="3999542" cy="2235074"/>
          </a:xfrm>
        </p:spPr>
        <p:txBody>
          <a:bodyPr anchor="b">
            <a:normAutofit/>
          </a:bodyPr>
          <a:lstStyle/>
          <a:p>
            <a:r>
              <a:rPr lang="da-DK" sz="4000">
                <a:solidFill>
                  <a:srgbClr val="FFFFFF"/>
                </a:solidFill>
              </a:rPr>
              <a:t>IDÉER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509E1E-4DAE-A010-A2FF-36630844A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4092" y="923680"/>
            <a:ext cx="5197637" cy="51696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/>
              <a:t>De indsendte bidrag har gennem årene repræsenteret mange forskellige genrer, fx: </a:t>
            </a:r>
          </a:p>
          <a:p>
            <a:pPr marL="0" indent="0">
              <a:buNone/>
            </a:pPr>
            <a:endParaRPr lang="da-DK" sz="2000" b="1"/>
          </a:p>
          <a:p>
            <a:pPr>
              <a:spcBef>
                <a:spcPts val="0"/>
              </a:spcBef>
            </a:pPr>
            <a:r>
              <a:rPr lang="da-DK" sz="2000"/>
              <a:t>klassiske skriftlige bidrag, der besvarer en tematisk relevant historiefaglig problemstilling (maks. 10 sider)</a:t>
            </a:r>
          </a:p>
          <a:p>
            <a:r>
              <a:rPr lang="da-DK" sz="2000"/>
              <a:t>videopræsentationer, nyhedsartikler og hjemmesider</a:t>
            </a:r>
          </a:p>
          <a:p>
            <a:r>
              <a:rPr lang="da-DK" sz="2000"/>
              <a:t>tegneserier og børnebøger</a:t>
            </a:r>
          </a:p>
          <a:p>
            <a:r>
              <a:rPr lang="da-DK" sz="2000"/>
              <a:t>brætspil</a:t>
            </a:r>
          </a:p>
          <a:p>
            <a:r>
              <a:rPr lang="da-DK" sz="2000"/>
              <a:t>fremstilling af erindringssteder og installationer</a:t>
            </a:r>
          </a:p>
          <a:p>
            <a:r>
              <a:rPr lang="da-DK" sz="2000"/>
              <a:t>podcasts, vodcasts, youtube-videoer og apps kunne også være relevante genrer. </a:t>
            </a:r>
          </a:p>
          <a:p>
            <a:r>
              <a:rPr lang="da-DK" sz="2000"/>
              <a:t>kun din fantasi sætter grænser...</a:t>
            </a:r>
          </a:p>
          <a:p>
            <a:pPr marL="0" indent="0">
              <a:buNone/>
            </a:pPr>
            <a:endParaRPr lang="da-DK" sz="2000"/>
          </a:p>
          <a:p>
            <a:pPr marL="0" indent="0">
              <a:buNone/>
            </a:pPr>
            <a:endParaRPr lang="da-DK" sz="2000"/>
          </a:p>
        </p:txBody>
      </p:sp>
    </p:spTree>
    <p:extLst>
      <p:ext uri="{BB962C8B-B14F-4D97-AF65-F5344CB8AC3E}">
        <p14:creationId xmlns:p14="http://schemas.microsoft.com/office/powerpoint/2010/main" val="1796750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0" name="Rectangle 18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380997" y="381001"/>
            <a:ext cx="6858001" cy="6095995"/>
          </a:xfrm>
          <a:prstGeom prst="rect">
            <a:avLst/>
          </a:prstGeom>
          <a:ln>
            <a:noFill/>
          </a:ln>
          <a:effectLst>
            <a:outerShdw blurRad="381000" dist="101600" sx="99000" sy="99000" algn="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Google Shape;164;p11"/>
          <p:cNvSpPr txBox="1">
            <a:spLocks noGrp="1"/>
          </p:cNvSpPr>
          <p:nvPr>
            <p:ph type="title"/>
          </p:nvPr>
        </p:nvSpPr>
        <p:spPr>
          <a:xfrm>
            <a:off x="707413" y="4544704"/>
            <a:ext cx="4792635" cy="181164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rgbClr val="FF0000"/>
              </a:buClr>
              <a:buSzPts val="4400"/>
            </a:pPr>
            <a:r>
              <a:rPr lang="en-US" sz="3700" b="1"/>
              <a:t>Inspiration til årets tema: Norden - magt, rivalisering og fællesskab</a:t>
            </a:r>
          </a:p>
        </p:txBody>
      </p:sp>
      <p:pic>
        <p:nvPicPr>
          <p:cNvPr id="167" name="Picture 166" descr="Huse på vinter">
            <a:extLst>
              <a:ext uri="{FF2B5EF4-FFF2-40B4-BE49-F238E27FC236}">
                <a16:creationId xmlns:a16="http://schemas.microsoft.com/office/drawing/2014/main" id="{8DFB4F56-059D-0BEA-5016-A5711021ED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11" r="-1" b="-1"/>
          <a:stretch>
            <a:fillRect/>
          </a:stretch>
        </p:blipFill>
        <p:spPr>
          <a:xfrm>
            <a:off x="-1" y="10"/>
            <a:ext cx="6096001" cy="4114790"/>
          </a:xfrm>
          <a:prstGeom prst="rect">
            <a:avLst/>
          </a:prstGeom>
        </p:spPr>
      </p:pic>
      <p:sp>
        <p:nvSpPr>
          <p:cNvPr id="165" name="Google Shape;165;p11"/>
          <p:cNvSpPr txBox="1">
            <a:spLocks noGrp="1"/>
          </p:cNvSpPr>
          <p:nvPr>
            <p:ph sz="half" idx="1"/>
          </p:nvPr>
        </p:nvSpPr>
        <p:spPr>
          <a:xfrm>
            <a:off x="6803410" y="691912"/>
            <a:ext cx="4585646" cy="547417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800"/>
              <a:buNone/>
            </a:pPr>
            <a:r>
              <a:rPr lang="en-US" sz="2000" b="1" i="1" dirty="0" err="1">
                <a:sym typeface="Arial"/>
              </a:rPr>
              <a:t>Eksempler</a:t>
            </a:r>
            <a:r>
              <a:rPr lang="en-US" sz="2000" b="1" i="1" dirty="0">
                <a:sym typeface="Arial"/>
              </a:rPr>
              <a:t> </a:t>
            </a:r>
            <a:r>
              <a:rPr lang="en-US" sz="2000" b="1" i="1" dirty="0" err="1">
                <a:sym typeface="Arial"/>
              </a:rPr>
              <a:t>på</a:t>
            </a:r>
            <a:r>
              <a:rPr lang="en-US" sz="2000" b="1" i="1" dirty="0">
                <a:sym typeface="Arial"/>
              </a:rPr>
              <a:t> </a:t>
            </a:r>
            <a:r>
              <a:rPr lang="en-US" sz="2000" b="1" i="1" dirty="0" err="1">
                <a:sym typeface="Arial"/>
              </a:rPr>
              <a:t>emner</a:t>
            </a:r>
            <a:r>
              <a:rPr lang="en-US" sz="2000" b="1" i="1" dirty="0">
                <a:sym typeface="Arial"/>
              </a:rPr>
              <a:t> </a:t>
            </a:r>
            <a:r>
              <a:rPr lang="en-US" sz="2000" b="1" i="1" dirty="0" err="1">
                <a:sym typeface="Arial"/>
              </a:rPr>
              <a:t>inden</a:t>
            </a:r>
            <a:r>
              <a:rPr lang="en-US" sz="2000" b="1" i="1" dirty="0">
                <a:sym typeface="Arial"/>
              </a:rPr>
              <a:t> for Norden: Sverige, Danmark, Norge, Finland, Island, </a:t>
            </a:r>
            <a:r>
              <a:rPr lang="en-US" sz="2000" b="1" i="1" dirty="0" err="1">
                <a:sym typeface="Arial"/>
              </a:rPr>
              <a:t>Færøerne</a:t>
            </a:r>
            <a:r>
              <a:rPr lang="en-US" sz="2000" b="1" i="1" dirty="0">
                <a:sym typeface="Arial"/>
              </a:rPr>
              <a:t> </a:t>
            </a:r>
            <a:r>
              <a:rPr lang="en-US" sz="2000" b="1" i="1" dirty="0" err="1">
                <a:sym typeface="Arial"/>
              </a:rPr>
              <a:t>og</a:t>
            </a:r>
            <a:r>
              <a:rPr lang="en-US" sz="2000" b="1" i="1" dirty="0">
                <a:sym typeface="Arial"/>
              </a:rPr>
              <a:t> </a:t>
            </a:r>
            <a:r>
              <a:rPr lang="en-US" sz="2000" b="1" i="1" dirty="0" err="1">
                <a:sym typeface="Arial"/>
              </a:rPr>
              <a:t>Grønland</a:t>
            </a:r>
            <a:endParaRPr lang="en-US" sz="2000" b="1" i="1" dirty="0">
              <a:sym typeface="Arial"/>
            </a:endParaRPr>
          </a:p>
          <a:p>
            <a:pPr marL="457200" lvl="0">
              <a:spcBef>
                <a:spcPts val="0"/>
              </a:spcBef>
              <a:spcAft>
                <a:spcPts val="0"/>
              </a:spcAft>
            </a:pPr>
            <a:endParaRPr lang="en-US" sz="2000" i="1" dirty="0">
              <a:sym typeface="Arial"/>
            </a:endParaRPr>
          </a:p>
          <a:p>
            <a:pPr marL="457200" lv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800"/>
            </a:pPr>
            <a:r>
              <a:rPr lang="en-US" sz="2000" dirty="0" err="1">
                <a:sym typeface="Arial"/>
              </a:rPr>
              <a:t>Nordiske</a:t>
            </a:r>
            <a:r>
              <a:rPr lang="en-US" sz="2000" dirty="0">
                <a:sym typeface="Arial"/>
              </a:rPr>
              <a:t> </a:t>
            </a:r>
            <a:r>
              <a:rPr lang="en-US" sz="2000" dirty="0" err="1">
                <a:sym typeface="Arial"/>
              </a:rPr>
              <a:t>strømninger</a:t>
            </a:r>
            <a:r>
              <a:rPr lang="en-US" sz="2000" dirty="0">
                <a:sym typeface="Arial"/>
              </a:rPr>
              <a:t> </a:t>
            </a:r>
            <a:r>
              <a:rPr lang="en-US" sz="2000" dirty="0" err="1">
                <a:sym typeface="Arial"/>
              </a:rPr>
              <a:t>i</a:t>
            </a:r>
            <a:r>
              <a:rPr lang="en-US" sz="2000" dirty="0">
                <a:sym typeface="Arial"/>
              </a:rPr>
              <a:t> 1800-tallet </a:t>
            </a:r>
          </a:p>
          <a:p>
            <a:pPr marL="457200" lv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800"/>
            </a:pPr>
            <a:r>
              <a:rPr lang="en-US" sz="2000" dirty="0" err="1">
                <a:sym typeface="Arial"/>
              </a:rPr>
              <a:t>Kalmarunionen</a:t>
            </a:r>
            <a:endParaRPr lang="en-US" sz="2000" dirty="0">
              <a:sym typeface="Arial"/>
            </a:endParaRPr>
          </a:p>
          <a:p>
            <a:pPr marL="457200" lv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800"/>
            </a:pPr>
            <a:r>
              <a:rPr lang="en-US" sz="2000" dirty="0" err="1">
                <a:sym typeface="Arial"/>
              </a:rPr>
              <a:t>Rigsfællesskabet</a:t>
            </a:r>
            <a:r>
              <a:rPr lang="en-US" sz="2000" dirty="0">
                <a:sym typeface="Arial"/>
              </a:rPr>
              <a:t> </a:t>
            </a:r>
          </a:p>
          <a:p>
            <a:pPr marL="457200" lvl="0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1800"/>
            </a:pPr>
            <a:r>
              <a:rPr lang="en-US" sz="2000" dirty="0" err="1">
                <a:sym typeface="Arial"/>
              </a:rPr>
              <a:t>Vikingetiden</a:t>
            </a:r>
            <a:endParaRPr lang="en-US" sz="2000" dirty="0">
              <a:sym typeface="Arial"/>
            </a:endParaRPr>
          </a:p>
          <a:p>
            <a:pPr marL="457200" lvl="0">
              <a:spcBef>
                <a:spcPts val="0"/>
              </a:spcBef>
              <a:spcAft>
                <a:spcPts val="0"/>
              </a:spcAft>
              <a:buSzPts val="2300"/>
            </a:pPr>
            <a:r>
              <a:rPr lang="en-US" sz="2000" dirty="0">
                <a:sym typeface="Arial"/>
              </a:rPr>
              <a:t>De </a:t>
            </a:r>
            <a:r>
              <a:rPr lang="en-US" sz="2000" dirty="0" err="1">
                <a:sym typeface="Arial"/>
              </a:rPr>
              <a:t>universelle</a:t>
            </a:r>
            <a:r>
              <a:rPr lang="en-US" sz="2000" dirty="0">
                <a:sym typeface="Arial"/>
              </a:rPr>
              <a:t> </a:t>
            </a:r>
            <a:r>
              <a:rPr lang="en-US" sz="2000" dirty="0" err="1">
                <a:sym typeface="Arial"/>
              </a:rPr>
              <a:t>velfærdsstater</a:t>
            </a:r>
            <a:endParaRPr lang="en-US" sz="2000" dirty="0">
              <a:sym typeface="Arial"/>
            </a:endParaRPr>
          </a:p>
          <a:p>
            <a:pPr marL="457200" lvl="0">
              <a:spcBef>
                <a:spcPts val="0"/>
              </a:spcBef>
              <a:spcAft>
                <a:spcPts val="0"/>
              </a:spcAft>
              <a:buSzPts val="2300"/>
            </a:pPr>
            <a:r>
              <a:rPr lang="en-US" sz="2000" dirty="0">
                <a:sym typeface="Arial"/>
              </a:rPr>
              <a:t>NATO </a:t>
            </a:r>
            <a:r>
              <a:rPr lang="en-US" sz="2000" dirty="0" err="1">
                <a:sym typeface="Arial"/>
              </a:rPr>
              <a:t>eller</a:t>
            </a:r>
            <a:r>
              <a:rPr lang="en-US" sz="2000" dirty="0">
                <a:sym typeface="Arial"/>
              </a:rPr>
              <a:t> Norden </a:t>
            </a:r>
            <a:r>
              <a:rPr lang="en-US" sz="2000" dirty="0" err="1">
                <a:sym typeface="Arial"/>
              </a:rPr>
              <a:t>efter</a:t>
            </a:r>
            <a:r>
              <a:rPr lang="en-US" sz="2000" dirty="0">
                <a:sym typeface="Arial"/>
              </a:rPr>
              <a:t> 2. </a:t>
            </a:r>
            <a:r>
              <a:rPr lang="en-US" sz="2000" dirty="0" err="1">
                <a:sym typeface="Arial"/>
              </a:rPr>
              <a:t>verdenskrig</a:t>
            </a:r>
            <a:endParaRPr lang="en-US" sz="2000" dirty="0">
              <a:sym typeface="Arial"/>
            </a:endParaRPr>
          </a:p>
          <a:p>
            <a:pPr marL="457200" lvl="0">
              <a:spcBef>
                <a:spcPts val="0"/>
              </a:spcBef>
              <a:spcAft>
                <a:spcPts val="0"/>
              </a:spcAft>
              <a:buSzPts val="2300"/>
            </a:pPr>
            <a:r>
              <a:rPr lang="en-US" sz="2000" dirty="0">
                <a:sym typeface="Arial"/>
              </a:rPr>
              <a:t>Svenskekrigene </a:t>
            </a:r>
            <a:r>
              <a:rPr lang="en-US" sz="2000" dirty="0" err="1">
                <a:sym typeface="Arial"/>
              </a:rPr>
              <a:t>og</a:t>
            </a:r>
            <a:r>
              <a:rPr lang="en-US" sz="2000" dirty="0">
                <a:sym typeface="Arial"/>
              </a:rPr>
              <a:t> store </a:t>
            </a:r>
            <a:r>
              <a:rPr lang="en-US" sz="2000" dirty="0" err="1">
                <a:sym typeface="Arial"/>
              </a:rPr>
              <a:t>nordiske</a:t>
            </a:r>
            <a:r>
              <a:rPr lang="en-US" sz="2000" dirty="0">
                <a:sym typeface="Arial"/>
              </a:rPr>
              <a:t> </a:t>
            </a:r>
            <a:r>
              <a:rPr lang="en-US" sz="2000" dirty="0" err="1">
                <a:sym typeface="Arial"/>
              </a:rPr>
              <a:t>krig</a:t>
            </a:r>
            <a:endParaRPr lang="en-US" sz="2000" dirty="0">
              <a:sym typeface="Arial"/>
            </a:endParaRPr>
          </a:p>
          <a:p>
            <a:pPr marL="457200" lvl="0">
              <a:spcBef>
                <a:spcPts val="0"/>
              </a:spcBef>
              <a:spcAft>
                <a:spcPts val="0"/>
              </a:spcAft>
              <a:buSzPts val="2300"/>
            </a:pPr>
            <a:r>
              <a:rPr lang="en-US" sz="2000" dirty="0" err="1">
                <a:sym typeface="Arial"/>
              </a:rPr>
              <a:t>Vinterkrigen</a:t>
            </a:r>
            <a:r>
              <a:rPr lang="en-US" sz="2000" dirty="0">
                <a:sym typeface="Arial"/>
              </a:rPr>
              <a:t> </a:t>
            </a:r>
            <a:r>
              <a:rPr lang="en-US" sz="2000" dirty="0" err="1">
                <a:sym typeface="Arial"/>
              </a:rPr>
              <a:t>og</a:t>
            </a:r>
            <a:r>
              <a:rPr lang="en-US" sz="2000" dirty="0">
                <a:sym typeface="Arial"/>
              </a:rPr>
              <a:t> </a:t>
            </a:r>
            <a:r>
              <a:rPr lang="en-US" sz="2000" dirty="0" err="1">
                <a:sym typeface="Arial"/>
              </a:rPr>
              <a:t>fortsættelseskrigen</a:t>
            </a:r>
            <a:r>
              <a:rPr lang="en-US" sz="2000" dirty="0">
                <a:sym typeface="Arial"/>
              </a:rPr>
              <a:t> - da Finland </a:t>
            </a:r>
            <a:r>
              <a:rPr lang="en-US" sz="2000" dirty="0" err="1">
                <a:sym typeface="Arial"/>
              </a:rPr>
              <a:t>skiftede</a:t>
            </a:r>
            <a:r>
              <a:rPr lang="en-US" sz="2000" dirty="0">
                <a:sym typeface="Arial"/>
              </a:rPr>
              <a:t> side</a:t>
            </a:r>
          </a:p>
          <a:p>
            <a:pPr marL="457200" lvl="0">
              <a:spcBef>
                <a:spcPts val="1000"/>
              </a:spcBef>
              <a:spcAft>
                <a:spcPts val="0"/>
              </a:spcAft>
              <a:buSzPts val="1800"/>
            </a:pP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2013 – 2022 Tema">
  <a:themeElements>
    <a:clrScheme name="Office 2013 – 2022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633</Words>
  <Application>Microsoft Office PowerPoint</Application>
  <PresentationFormat>Widescreen</PresentationFormat>
  <Paragraphs>71</Paragraphs>
  <Slides>11</Slides>
  <Notes>10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2013 – 2022 Tema</vt:lpstr>
      <vt:lpstr>Historiekonkurrencen 2026/27</vt:lpstr>
      <vt:lpstr>Historielærerforeningen udskriver for 21. gang historiekonkurrencen</vt:lpstr>
      <vt:lpstr>Hvad går historiekonkurrencen ud på?</vt:lpstr>
      <vt:lpstr>Hvem kan deltage?</vt:lpstr>
      <vt:lpstr>Hvor skal du sende dit bidrag til?</vt:lpstr>
      <vt:lpstr>Hvor finder prisoverrækkelsen sted?</vt:lpstr>
      <vt:lpstr>PowerPoint-præsentation</vt:lpstr>
      <vt:lpstr>Hvordan bedømmes bidragene?</vt:lpstr>
      <vt:lpstr>HVEM BEDØMMER DE INDLEVEREDE BIDRAG? </vt:lpstr>
      <vt:lpstr>IDÉER</vt:lpstr>
      <vt:lpstr>Inspiration til årets tema: Norden - magt, rivalisering og fællesskab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Espen Kirkegaard Espensen (EE | EG)</dc:creator>
  <cp:lastModifiedBy>Lea Sose</cp:lastModifiedBy>
  <cp:revision>1</cp:revision>
  <dcterms:created xsi:type="dcterms:W3CDTF">2022-05-20T05:25:18Z</dcterms:created>
  <dcterms:modified xsi:type="dcterms:W3CDTF">2026-11-05T19:57:35Z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0x010100A083FA7BC1BE7841AEC4A95980667929</vt:lpwstr>
  </property>
</Properties>
</file>