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97" r:id="rId2"/>
    <p:sldId id="301" r:id="rId3"/>
    <p:sldId id="302" r:id="rId4"/>
    <p:sldId id="263" r:id="rId5"/>
    <p:sldId id="257" r:id="rId6"/>
    <p:sldId id="258" r:id="rId7"/>
    <p:sldId id="259" r:id="rId8"/>
    <p:sldId id="260" r:id="rId9"/>
    <p:sldId id="270" r:id="rId10"/>
    <p:sldId id="271" r:id="rId11"/>
    <p:sldId id="296" r:id="rId12"/>
    <p:sldId id="268" r:id="rId13"/>
    <p:sldId id="284" r:id="rId14"/>
    <p:sldId id="283" r:id="rId15"/>
    <p:sldId id="269" r:id="rId16"/>
    <p:sldId id="278" r:id="rId17"/>
    <p:sldId id="275" r:id="rId18"/>
    <p:sldId id="277" r:id="rId19"/>
    <p:sldId id="279" r:id="rId20"/>
    <p:sldId id="282" r:id="rId21"/>
    <p:sldId id="281" r:id="rId22"/>
    <p:sldId id="298" r:id="rId23"/>
    <p:sldId id="272" r:id="rId24"/>
    <p:sldId id="276" r:id="rId25"/>
    <p:sldId id="264" r:id="rId26"/>
    <p:sldId id="267" r:id="rId27"/>
    <p:sldId id="299" r:id="rId28"/>
    <p:sldId id="285" r:id="rId29"/>
    <p:sldId id="289" r:id="rId30"/>
    <p:sldId id="273" r:id="rId31"/>
    <p:sldId id="294" r:id="rId32"/>
    <p:sldId id="274" r:id="rId33"/>
    <p:sldId id="300" r:id="rId34"/>
    <p:sldId id="280" r:id="rId35"/>
    <p:sldId id="266" r:id="rId36"/>
    <p:sldId id="265" r:id="rId37"/>
    <p:sldId id="286" r:id="rId38"/>
    <p:sldId id="287" r:id="rId39"/>
    <p:sldId id="288" r:id="rId40"/>
    <p:sldId id="290" r:id="rId41"/>
    <p:sldId id="295" r:id="rId42"/>
    <p:sldId id="291" r:id="rId43"/>
    <p:sldId id="292" r:id="rId44"/>
    <p:sldId id="293" r:id="rId45"/>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E1F4BC-A243-40FB-A85B-A635E69285B3}" v="1" dt="2022-10-10T20:52:17.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326" autoAdjust="0"/>
  </p:normalViewPr>
  <p:slideViewPr>
    <p:cSldViewPr>
      <p:cViewPr varScale="1">
        <p:scale>
          <a:sx n="67" d="100"/>
          <a:sy n="67" d="100"/>
        </p:scale>
        <p:origin x="128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Jørgensen" userId="26d9fe71-6d2d-401b-9392-599258e85213" providerId="ADAL" clId="{2FE1F4BC-A243-40FB-A85B-A635E69285B3}"/>
    <pc:docChg chg="undo custSel addSld delSld modSld sldOrd">
      <pc:chgData name="Martin Jørgensen" userId="26d9fe71-6d2d-401b-9392-599258e85213" providerId="ADAL" clId="{2FE1F4BC-A243-40FB-A85B-A635E69285B3}" dt="2022-10-10T21:02:04.999" v="3739" actId="20577"/>
      <pc:docMkLst>
        <pc:docMk/>
      </pc:docMkLst>
      <pc:sldChg chg="modNotesTx">
        <pc:chgData name="Martin Jørgensen" userId="26d9fe71-6d2d-401b-9392-599258e85213" providerId="ADAL" clId="{2FE1F4BC-A243-40FB-A85B-A635E69285B3}" dt="2022-10-10T20:33:27.246" v="207" actId="20577"/>
        <pc:sldMkLst>
          <pc:docMk/>
          <pc:sldMk cId="2548647077" sldId="259"/>
        </pc:sldMkLst>
      </pc:sldChg>
      <pc:sldChg chg="modSp mod">
        <pc:chgData name="Martin Jørgensen" userId="26d9fe71-6d2d-401b-9392-599258e85213" providerId="ADAL" clId="{2FE1F4BC-A243-40FB-A85B-A635E69285B3}" dt="2022-10-10T20:47:23.362" v="1754" actId="27636"/>
        <pc:sldMkLst>
          <pc:docMk/>
          <pc:sldMk cId="2797096624" sldId="267"/>
        </pc:sldMkLst>
        <pc:spChg chg="mod">
          <ac:chgData name="Martin Jørgensen" userId="26d9fe71-6d2d-401b-9392-599258e85213" providerId="ADAL" clId="{2FE1F4BC-A243-40FB-A85B-A635E69285B3}" dt="2022-10-10T20:47:23.362" v="1754" actId="27636"/>
          <ac:spMkLst>
            <pc:docMk/>
            <pc:sldMk cId="2797096624" sldId="267"/>
            <ac:spMk id="3" creationId="{00000000-0000-0000-0000-000000000000}"/>
          </ac:spMkLst>
        </pc:spChg>
      </pc:sldChg>
      <pc:sldChg chg="modSp mod">
        <pc:chgData name="Martin Jørgensen" userId="26d9fe71-6d2d-401b-9392-599258e85213" providerId="ADAL" clId="{2FE1F4BC-A243-40FB-A85B-A635E69285B3}" dt="2022-10-10T20:36:29.419" v="505" actId="20577"/>
        <pc:sldMkLst>
          <pc:docMk/>
          <pc:sldMk cId="2347372119" sldId="268"/>
        </pc:sldMkLst>
        <pc:spChg chg="mod">
          <ac:chgData name="Martin Jørgensen" userId="26d9fe71-6d2d-401b-9392-599258e85213" providerId="ADAL" clId="{2FE1F4BC-A243-40FB-A85B-A635E69285B3}" dt="2022-10-10T20:36:29.419" v="505" actId="20577"/>
          <ac:spMkLst>
            <pc:docMk/>
            <pc:sldMk cId="2347372119" sldId="268"/>
            <ac:spMk id="3" creationId="{00000000-0000-0000-0000-000000000000}"/>
          </ac:spMkLst>
        </pc:spChg>
      </pc:sldChg>
      <pc:sldChg chg="modSp mod">
        <pc:chgData name="Martin Jørgensen" userId="26d9fe71-6d2d-401b-9392-599258e85213" providerId="ADAL" clId="{2FE1F4BC-A243-40FB-A85B-A635E69285B3}" dt="2022-10-10T20:35:28.768" v="350" actId="27636"/>
        <pc:sldMkLst>
          <pc:docMk/>
          <pc:sldMk cId="1739052919" sldId="271"/>
        </pc:sldMkLst>
        <pc:spChg chg="mod">
          <ac:chgData name="Martin Jørgensen" userId="26d9fe71-6d2d-401b-9392-599258e85213" providerId="ADAL" clId="{2FE1F4BC-A243-40FB-A85B-A635E69285B3}" dt="2022-10-10T20:35:25.441" v="348" actId="20577"/>
          <ac:spMkLst>
            <pc:docMk/>
            <pc:sldMk cId="1739052919" sldId="271"/>
            <ac:spMk id="3" creationId="{00000000-0000-0000-0000-000000000000}"/>
          </ac:spMkLst>
        </pc:spChg>
        <pc:spChg chg="mod">
          <ac:chgData name="Martin Jørgensen" userId="26d9fe71-6d2d-401b-9392-599258e85213" providerId="ADAL" clId="{2FE1F4BC-A243-40FB-A85B-A635E69285B3}" dt="2022-10-10T20:34:47.697" v="281" actId="20577"/>
          <ac:spMkLst>
            <pc:docMk/>
            <pc:sldMk cId="1739052919" sldId="271"/>
            <ac:spMk id="5" creationId="{00000000-0000-0000-0000-000000000000}"/>
          </ac:spMkLst>
        </pc:spChg>
        <pc:spChg chg="mod">
          <ac:chgData name="Martin Jørgensen" userId="26d9fe71-6d2d-401b-9392-599258e85213" providerId="ADAL" clId="{2FE1F4BC-A243-40FB-A85B-A635E69285B3}" dt="2022-10-10T20:35:08.842" v="345" actId="20577"/>
          <ac:spMkLst>
            <pc:docMk/>
            <pc:sldMk cId="1739052919" sldId="271"/>
            <ac:spMk id="6" creationId="{00000000-0000-0000-0000-000000000000}"/>
          </ac:spMkLst>
        </pc:spChg>
        <pc:spChg chg="mod">
          <ac:chgData name="Martin Jørgensen" userId="26d9fe71-6d2d-401b-9392-599258e85213" providerId="ADAL" clId="{2FE1F4BC-A243-40FB-A85B-A635E69285B3}" dt="2022-10-10T20:35:28.768" v="350" actId="27636"/>
          <ac:spMkLst>
            <pc:docMk/>
            <pc:sldMk cId="1739052919" sldId="271"/>
            <ac:spMk id="7" creationId="{00000000-0000-0000-0000-000000000000}"/>
          </ac:spMkLst>
        </pc:spChg>
      </pc:sldChg>
      <pc:sldChg chg="modSp mod">
        <pc:chgData name="Martin Jørgensen" userId="26d9fe71-6d2d-401b-9392-599258e85213" providerId="ADAL" clId="{2FE1F4BC-A243-40FB-A85B-A635E69285B3}" dt="2022-10-10T20:50:30.617" v="2090" actId="20577"/>
        <pc:sldMkLst>
          <pc:docMk/>
          <pc:sldMk cId="2201698272" sldId="274"/>
        </pc:sldMkLst>
        <pc:spChg chg="mod">
          <ac:chgData name="Martin Jørgensen" userId="26d9fe71-6d2d-401b-9392-599258e85213" providerId="ADAL" clId="{2FE1F4BC-A243-40FB-A85B-A635E69285B3}" dt="2022-10-10T20:50:30.617" v="2090" actId="20577"/>
          <ac:spMkLst>
            <pc:docMk/>
            <pc:sldMk cId="2201698272" sldId="274"/>
            <ac:spMk id="3" creationId="{00000000-0000-0000-0000-000000000000}"/>
          </ac:spMkLst>
        </pc:spChg>
      </pc:sldChg>
      <pc:sldChg chg="modSp mod">
        <pc:chgData name="Martin Jørgensen" userId="26d9fe71-6d2d-401b-9392-599258e85213" providerId="ADAL" clId="{2FE1F4BC-A243-40FB-A85B-A635E69285B3}" dt="2022-10-10T20:42:25.173" v="1092" actId="20577"/>
        <pc:sldMkLst>
          <pc:docMk/>
          <pc:sldMk cId="50848902" sldId="278"/>
        </pc:sldMkLst>
        <pc:spChg chg="mod">
          <ac:chgData name="Martin Jørgensen" userId="26d9fe71-6d2d-401b-9392-599258e85213" providerId="ADAL" clId="{2FE1F4BC-A243-40FB-A85B-A635E69285B3}" dt="2022-10-10T20:42:25.173" v="1092" actId="20577"/>
          <ac:spMkLst>
            <pc:docMk/>
            <pc:sldMk cId="50848902" sldId="278"/>
            <ac:spMk id="3" creationId="{00000000-0000-0000-0000-000000000000}"/>
          </ac:spMkLst>
        </pc:spChg>
      </pc:sldChg>
      <pc:sldChg chg="modSp mod">
        <pc:chgData name="Martin Jørgensen" userId="26d9fe71-6d2d-401b-9392-599258e85213" providerId="ADAL" clId="{2FE1F4BC-A243-40FB-A85B-A635E69285B3}" dt="2022-10-10T20:42:43.105" v="1117" actId="20577"/>
        <pc:sldMkLst>
          <pc:docMk/>
          <pc:sldMk cId="1367178857" sldId="279"/>
        </pc:sldMkLst>
        <pc:spChg chg="mod">
          <ac:chgData name="Martin Jørgensen" userId="26d9fe71-6d2d-401b-9392-599258e85213" providerId="ADAL" clId="{2FE1F4BC-A243-40FB-A85B-A635E69285B3}" dt="2022-10-10T20:42:43.105" v="1117" actId="20577"/>
          <ac:spMkLst>
            <pc:docMk/>
            <pc:sldMk cId="1367178857" sldId="279"/>
            <ac:spMk id="3" creationId="{00000000-0000-0000-0000-000000000000}"/>
          </ac:spMkLst>
        </pc:spChg>
      </pc:sldChg>
      <pc:sldChg chg="modSp mod">
        <pc:chgData name="Martin Jørgensen" userId="26d9fe71-6d2d-401b-9392-599258e85213" providerId="ADAL" clId="{2FE1F4BC-A243-40FB-A85B-A635E69285B3}" dt="2022-10-10T21:02:04.999" v="3739" actId="20577"/>
        <pc:sldMkLst>
          <pc:docMk/>
          <pc:sldMk cId="944352218" sldId="280"/>
        </pc:sldMkLst>
        <pc:spChg chg="mod">
          <ac:chgData name="Martin Jørgensen" userId="26d9fe71-6d2d-401b-9392-599258e85213" providerId="ADAL" clId="{2FE1F4BC-A243-40FB-A85B-A635E69285B3}" dt="2022-10-10T21:02:04.999" v="3739" actId="20577"/>
          <ac:spMkLst>
            <pc:docMk/>
            <pc:sldMk cId="944352218" sldId="280"/>
            <ac:spMk id="2" creationId="{00000000-0000-0000-0000-000000000000}"/>
          </ac:spMkLst>
        </pc:spChg>
        <pc:spChg chg="mod">
          <ac:chgData name="Martin Jørgensen" userId="26d9fe71-6d2d-401b-9392-599258e85213" providerId="ADAL" clId="{2FE1F4BC-A243-40FB-A85B-A635E69285B3}" dt="2022-10-10T21:01:23.479" v="3621" actId="27636"/>
          <ac:spMkLst>
            <pc:docMk/>
            <pc:sldMk cId="944352218" sldId="280"/>
            <ac:spMk id="3" creationId="{00000000-0000-0000-0000-000000000000}"/>
          </ac:spMkLst>
        </pc:spChg>
      </pc:sldChg>
      <pc:sldChg chg="modSp mod">
        <pc:chgData name="Martin Jørgensen" userId="26d9fe71-6d2d-401b-9392-599258e85213" providerId="ADAL" clId="{2FE1F4BC-A243-40FB-A85B-A635E69285B3}" dt="2022-10-10T20:46:48.643" v="1751" actId="20577"/>
        <pc:sldMkLst>
          <pc:docMk/>
          <pc:sldMk cId="199631965" sldId="281"/>
        </pc:sldMkLst>
        <pc:spChg chg="mod">
          <ac:chgData name="Martin Jørgensen" userId="26d9fe71-6d2d-401b-9392-599258e85213" providerId="ADAL" clId="{2FE1F4BC-A243-40FB-A85B-A635E69285B3}" dt="2022-10-10T20:43:24.776" v="1129" actId="20577"/>
          <ac:spMkLst>
            <pc:docMk/>
            <pc:sldMk cId="199631965" sldId="281"/>
            <ac:spMk id="2" creationId="{00000000-0000-0000-0000-000000000000}"/>
          </ac:spMkLst>
        </pc:spChg>
        <pc:spChg chg="mod">
          <ac:chgData name="Martin Jørgensen" userId="26d9fe71-6d2d-401b-9392-599258e85213" providerId="ADAL" clId="{2FE1F4BC-A243-40FB-A85B-A635E69285B3}" dt="2022-10-10T20:46:48.643" v="1751" actId="20577"/>
          <ac:spMkLst>
            <pc:docMk/>
            <pc:sldMk cId="199631965" sldId="281"/>
            <ac:spMk id="3" creationId="{00000000-0000-0000-0000-000000000000}"/>
          </ac:spMkLst>
        </pc:spChg>
      </pc:sldChg>
      <pc:sldChg chg="modSp mod">
        <pc:chgData name="Martin Jørgensen" userId="26d9fe71-6d2d-401b-9392-599258e85213" providerId="ADAL" clId="{2FE1F4BC-A243-40FB-A85B-A635E69285B3}" dt="2022-10-10T20:48:59.870" v="2014" actId="20577"/>
        <pc:sldMkLst>
          <pc:docMk/>
          <pc:sldMk cId="3547535115" sldId="285"/>
        </pc:sldMkLst>
        <pc:spChg chg="mod">
          <ac:chgData name="Martin Jørgensen" userId="26d9fe71-6d2d-401b-9392-599258e85213" providerId="ADAL" clId="{2FE1F4BC-A243-40FB-A85B-A635E69285B3}" dt="2022-10-10T20:48:59.870" v="2014" actId="20577"/>
          <ac:spMkLst>
            <pc:docMk/>
            <pc:sldMk cId="3547535115" sldId="285"/>
            <ac:spMk id="3" creationId="{00000000-0000-0000-0000-000000000000}"/>
          </ac:spMkLst>
        </pc:spChg>
      </pc:sldChg>
      <pc:sldChg chg="addSp modSp mod">
        <pc:chgData name="Martin Jørgensen" userId="26d9fe71-6d2d-401b-9392-599258e85213" providerId="ADAL" clId="{2FE1F4BC-A243-40FB-A85B-A635E69285B3}" dt="2022-10-10T20:52:43.244" v="2230" actId="20577"/>
        <pc:sldMkLst>
          <pc:docMk/>
          <pc:sldMk cId="710162412" sldId="293"/>
        </pc:sldMkLst>
        <pc:spChg chg="add mod">
          <ac:chgData name="Martin Jørgensen" userId="26d9fe71-6d2d-401b-9392-599258e85213" providerId="ADAL" clId="{2FE1F4BC-A243-40FB-A85B-A635E69285B3}" dt="2022-10-10T20:52:43.244" v="2230" actId="20577"/>
          <ac:spMkLst>
            <pc:docMk/>
            <pc:sldMk cId="710162412" sldId="293"/>
            <ac:spMk id="3" creationId="{7A87732D-E5CB-3C34-3028-3104A7306D6D}"/>
          </ac:spMkLst>
        </pc:spChg>
        <pc:spChg chg="mod">
          <ac:chgData name="Martin Jørgensen" userId="26d9fe71-6d2d-401b-9392-599258e85213" providerId="ADAL" clId="{2FE1F4BC-A243-40FB-A85B-A635E69285B3}" dt="2022-10-10T20:52:10.006" v="2191" actId="5793"/>
          <ac:spMkLst>
            <pc:docMk/>
            <pc:sldMk cId="710162412" sldId="293"/>
            <ac:spMk id="7" creationId="{179BCA05-91A5-4E19-9579-A0C8C02B88EA}"/>
          </ac:spMkLst>
        </pc:spChg>
      </pc:sldChg>
      <pc:sldChg chg="modSp mod modNotesTx">
        <pc:chgData name="Martin Jørgensen" userId="26d9fe71-6d2d-401b-9392-599258e85213" providerId="ADAL" clId="{2FE1F4BC-A243-40FB-A85B-A635E69285B3}" dt="2022-10-10T20:51:49.177" v="2184" actId="20577"/>
        <pc:sldMkLst>
          <pc:docMk/>
          <pc:sldMk cId="345604142" sldId="295"/>
        </pc:sldMkLst>
        <pc:spChg chg="mod">
          <ac:chgData name="Martin Jørgensen" userId="26d9fe71-6d2d-401b-9392-599258e85213" providerId="ADAL" clId="{2FE1F4BC-A243-40FB-A85B-A635E69285B3}" dt="2022-10-10T20:51:25.868" v="2112" actId="5793"/>
          <ac:spMkLst>
            <pc:docMk/>
            <pc:sldMk cId="345604142" sldId="295"/>
            <ac:spMk id="2" creationId="{5AA91934-8BC1-4F37-BAA0-02D9036ADB0F}"/>
          </ac:spMkLst>
        </pc:spChg>
      </pc:sldChg>
      <pc:sldChg chg="add">
        <pc:chgData name="Martin Jørgensen" userId="26d9fe71-6d2d-401b-9392-599258e85213" providerId="ADAL" clId="{2FE1F4BC-A243-40FB-A85B-A635E69285B3}" dt="2022-10-10T20:35:21.076" v="347" actId="2890"/>
        <pc:sldMkLst>
          <pc:docMk/>
          <pc:sldMk cId="3602979743" sldId="296"/>
        </pc:sldMkLst>
      </pc:sldChg>
      <pc:sldChg chg="add del">
        <pc:chgData name="Martin Jørgensen" userId="26d9fe71-6d2d-401b-9392-599258e85213" providerId="ADAL" clId="{2FE1F4BC-A243-40FB-A85B-A635E69285B3}" dt="2022-10-10T20:35:16.152" v="346" actId="47"/>
        <pc:sldMkLst>
          <pc:docMk/>
          <pc:sldMk cId="3726685074" sldId="296"/>
        </pc:sldMkLst>
      </pc:sldChg>
      <pc:sldChg chg="modSp new mod ord">
        <pc:chgData name="Martin Jørgensen" userId="26d9fe71-6d2d-401b-9392-599258e85213" providerId="ADAL" clId="{2FE1F4BC-A243-40FB-A85B-A635E69285B3}" dt="2022-10-10T20:59:44.404" v="3596" actId="20577"/>
        <pc:sldMkLst>
          <pc:docMk/>
          <pc:sldMk cId="3087837852" sldId="297"/>
        </pc:sldMkLst>
        <pc:spChg chg="mod">
          <ac:chgData name="Martin Jørgensen" userId="26d9fe71-6d2d-401b-9392-599258e85213" providerId="ADAL" clId="{2FE1F4BC-A243-40FB-A85B-A635E69285B3}" dt="2022-10-10T20:38:29.036" v="520" actId="5793"/>
          <ac:spMkLst>
            <pc:docMk/>
            <pc:sldMk cId="3087837852" sldId="297"/>
            <ac:spMk id="2" creationId="{FAC9166C-2687-8F93-8DDD-63F3A74DBD42}"/>
          </ac:spMkLst>
        </pc:spChg>
        <pc:spChg chg="mod">
          <ac:chgData name="Martin Jørgensen" userId="26d9fe71-6d2d-401b-9392-599258e85213" providerId="ADAL" clId="{2FE1F4BC-A243-40FB-A85B-A635E69285B3}" dt="2022-10-10T20:59:44.404" v="3596" actId="20577"/>
          <ac:spMkLst>
            <pc:docMk/>
            <pc:sldMk cId="3087837852" sldId="297"/>
            <ac:spMk id="3" creationId="{DA319152-9F23-B209-E072-8F2919B3E448}"/>
          </ac:spMkLst>
        </pc:spChg>
      </pc:sldChg>
      <pc:sldChg chg="modSp new mod">
        <pc:chgData name="Martin Jørgensen" userId="26d9fe71-6d2d-401b-9392-599258e85213" providerId="ADAL" clId="{2FE1F4BC-A243-40FB-A85B-A635E69285B3}" dt="2022-10-10T20:43:12.447" v="1125"/>
        <pc:sldMkLst>
          <pc:docMk/>
          <pc:sldMk cId="2111572654" sldId="298"/>
        </pc:sldMkLst>
        <pc:spChg chg="mod">
          <ac:chgData name="Martin Jørgensen" userId="26d9fe71-6d2d-401b-9392-599258e85213" providerId="ADAL" clId="{2FE1F4BC-A243-40FB-A85B-A635E69285B3}" dt="2022-10-10T20:43:12.447" v="1125"/>
          <ac:spMkLst>
            <pc:docMk/>
            <pc:sldMk cId="2111572654" sldId="298"/>
            <ac:spMk id="3" creationId="{958CFD86-50C7-CD00-3F44-B08741D5D1BF}"/>
          </ac:spMkLst>
        </pc:spChg>
      </pc:sldChg>
      <pc:sldChg chg="add">
        <pc:chgData name="Martin Jørgensen" userId="26d9fe71-6d2d-401b-9392-599258e85213" providerId="ADAL" clId="{2FE1F4BC-A243-40FB-A85B-A635E69285B3}" dt="2022-10-10T20:47:16.327" v="1752" actId="2890"/>
        <pc:sldMkLst>
          <pc:docMk/>
          <pc:sldMk cId="3185989039" sldId="299"/>
        </pc:sldMkLst>
      </pc:sldChg>
      <pc:sldChg chg="add">
        <pc:chgData name="Martin Jørgensen" userId="26d9fe71-6d2d-401b-9392-599258e85213" providerId="ADAL" clId="{2FE1F4BC-A243-40FB-A85B-A635E69285B3}" dt="2022-10-10T20:50:20.530" v="2089" actId="2890"/>
        <pc:sldMkLst>
          <pc:docMk/>
          <pc:sldMk cId="3446859466" sldId="300"/>
        </pc:sldMkLst>
      </pc:sldChg>
      <pc:sldChg chg="modSp new mod">
        <pc:chgData name="Martin Jørgensen" userId="26d9fe71-6d2d-401b-9392-599258e85213" providerId="ADAL" clId="{2FE1F4BC-A243-40FB-A85B-A635E69285B3}" dt="2022-10-10T20:56:59.188" v="3047" actId="20577"/>
        <pc:sldMkLst>
          <pc:docMk/>
          <pc:sldMk cId="2727610864" sldId="301"/>
        </pc:sldMkLst>
        <pc:spChg chg="mod">
          <ac:chgData name="Martin Jørgensen" userId="26d9fe71-6d2d-401b-9392-599258e85213" providerId="ADAL" clId="{2FE1F4BC-A243-40FB-A85B-A635E69285B3}" dt="2022-10-10T20:56:59.188" v="3047" actId="20577"/>
          <ac:spMkLst>
            <pc:docMk/>
            <pc:sldMk cId="2727610864" sldId="301"/>
            <ac:spMk id="3" creationId="{DB17BBF5-731E-F622-4433-D4862C1F8E9B}"/>
          </ac:spMkLst>
        </pc:spChg>
      </pc:sldChg>
      <pc:sldChg chg="modSp new mod">
        <pc:chgData name="Martin Jørgensen" userId="26d9fe71-6d2d-401b-9392-599258e85213" providerId="ADAL" clId="{2FE1F4BC-A243-40FB-A85B-A635E69285B3}" dt="2022-10-10T20:59:29.196" v="3571" actId="20577"/>
        <pc:sldMkLst>
          <pc:docMk/>
          <pc:sldMk cId="3407385698" sldId="302"/>
        </pc:sldMkLst>
        <pc:spChg chg="mod">
          <ac:chgData name="Martin Jørgensen" userId="26d9fe71-6d2d-401b-9392-599258e85213" providerId="ADAL" clId="{2FE1F4BC-A243-40FB-A85B-A635E69285B3}" dt="2022-10-10T20:57:14.489" v="3079" actId="20577"/>
          <ac:spMkLst>
            <pc:docMk/>
            <pc:sldMk cId="3407385698" sldId="302"/>
            <ac:spMk id="2" creationId="{1BA600B7-49AE-463B-58E0-B5262F2A6D7C}"/>
          </ac:spMkLst>
        </pc:spChg>
        <pc:spChg chg="mod">
          <ac:chgData name="Martin Jørgensen" userId="26d9fe71-6d2d-401b-9392-599258e85213" providerId="ADAL" clId="{2FE1F4BC-A243-40FB-A85B-A635E69285B3}" dt="2022-10-10T20:59:29.196" v="3571" actId="20577"/>
          <ac:spMkLst>
            <pc:docMk/>
            <pc:sldMk cId="3407385698" sldId="302"/>
            <ac:spMk id="3" creationId="{925D8AE9-B640-B711-D7D5-1079741547D2}"/>
          </ac:spMkLst>
        </pc:spChg>
      </pc:sldChg>
    </pc:docChg>
  </pc:docChgLst>
  <pc:docChgLst>
    <pc:chgData name="Martin Jørgensen" userId="26d9fe71-6d2d-401b-9392-599258e85213" providerId="ADAL" clId="{B8A4460F-BA87-414E-96E4-DF4E61C81B01}"/>
    <pc:docChg chg="custSel addSld delSld modSld">
      <pc:chgData name="Martin Jørgensen" userId="26d9fe71-6d2d-401b-9392-599258e85213" providerId="ADAL" clId="{B8A4460F-BA87-414E-96E4-DF4E61C81B01}" dt="2022-02-23T12:33:31.939" v="1805" actId="313"/>
      <pc:docMkLst>
        <pc:docMk/>
      </pc:docMkLst>
      <pc:sldChg chg="modSp mod">
        <pc:chgData name="Martin Jørgensen" userId="26d9fe71-6d2d-401b-9392-599258e85213" providerId="ADAL" clId="{B8A4460F-BA87-414E-96E4-DF4E61C81B01}" dt="2022-02-23T12:30:12.241" v="1795" actId="27636"/>
        <pc:sldMkLst>
          <pc:docMk/>
          <pc:sldMk cId="3092260796" sldId="264"/>
        </pc:sldMkLst>
        <pc:spChg chg="mod">
          <ac:chgData name="Martin Jørgensen" userId="26d9fe71-6d2d-401b-9392-599258e85213" providerId="ADAL" clId="{B8A4460F-BA87-414E-96E4-DF4E61C81B01}" dt="2022-02-23T12:30:12.241" v="1795" actId="27636"/>
          <ac:spMkLst>
            <pc:docMk/>
            <pc:sldMk cId="3092260796" sldId="264"/>
            <ac:spMk id="3" creationId="{00000000-0000-0000-0000-000000000000}"/>
          </ac:spMkLst>
        </pc:spChg>
      </pc:sldChg>
      <pc:sldChg chg="modSp mod">
        <pc:chgData name="Martin Jørgensen" userId="26d9fe71-6d2d-401b-9392-599258e85213" providerId="ADAL" clId="{B8A4460F-BA87-414E-96E4-DF4E61C81B01}" dt="2022-02-23T12:24:18.227" v="1790" actId="20577"/>
        <pc:sldMkLst>
          <pc:docMk/>
          <pc:sldMk cId="102095544" sldId="283"/>
        </pc:sldMkLst>
        <pc:spChg chg="mod">
          <ac:chgData name="Martin Jørgensen" userId="26d9fe71-6d2d-401b-9392-599258e85213" providerId="ADAL" clId="{B8A4460F-BA87-414E-96E4-DF4E61C81B01}" dt="2022-02-23T12:24:18.227" v="1790" actId="20577"/>
          <ac:spMkLst>
            <pc:docMk/>
            <pc:sldMk cId="102095544" sldId="283"/>
            <ac:spMk id="3" creationId="{00000000-0000-0000-0000-000000000000}"/>
          </ac:spMkLst>
        </pc:spChg>
      </pc:sldChg>
      <pc:sldChg chg="modSp mod">
        <pc:chgData name="Martin Jørgensen" userId="26d9fe71-6d2d-401b-9392-599258e85213" providerId="ADAL" clId="{B8A4460F-BA87-414E-96E4-DF4E61C81B01}" dt="2022-02-08T12:16:53.037" v="1460" actId="20577"/>
        <pc:sldMkLst>
          <pc:docMk/>
          <pc:sldMk cId="2258971864" sldId="287"/>
        </pc:sldMkLst>
        <pc:spChg chg="mod">
          <ac:chgData name="Martin Jørgensen" userId="26d9fe71-6d2d-401b-9392-599258e85213" providerId="ADAL" clId="{B8A4460F-BA87-414E-96E4-DF4E61C81B01}" dt="2022-02-08T12:16:53.037" v="1460" actId="20577"/>
          <ac:spMkLst>
            <pc:docMk/>
            <pc:sldMk cId="2258971864" sldId="287"/>
            <ac:spMk id="3" creationId="{00000000-0000-0000-0000-000000000000}"/>
          </ac:spMkLst>
        </pc:spChg>
      </pc:sldChg>
      <pc:sldChg chg="modSp new mod">
        <pc:chgData name="Martin Jørgensen" userId="26d9fe71-6d2d-401b-9392-599258e85213" providerId="ADAL" clId="{B8A4460F-BA87-414E-96E4-DF4E61C81B01}" dt="2022-02-08T11:26:14.162" v="5" actId="27636"/>
        <pc:sldMkLst>
          <pc:docMk/>
          <pc:sldMk cId="2632708760" sldId="290"/>
        </pc:sldMkLst>
        <pc:spChg chg="mod">
          <ac:chgData name="Martin Jørgensen" userId="26d9fe71-6d2d-401b-9392-599258e85213" providerId="ADAL" clId="{B8A4460F-BA87-414E-96E4-DF4E61C81B01}" dt="2022-02-08T11:26:14.162" v="5" actId="27636"/>
          <ac:spMkLst>
            <pc:docMk/>
            <pc:sldMk cId="2632708760" sldId="290"/>
            <ac:spMk id="3" creationId="{F9A2DF4C-C3DD-409A-A542-9FF7B7AD60EF}"/>
          </ac:spMkLst>
        </pc:spChg>
      </pc:sldChg>
      <pc:sldChg chg="modSp new mod">
        <pc:chgData name="Martin Jørgensen" userId="26d9fe71-6d2d-401b-9392-599258e85213" providerId="ADAL" clId="{B8A4460F-BA87-414E-96E4-DF4E61C81B01}" dt="2022-02-23T12:30:31.057" v="1797" actId="20577"/>
        <pc:sldMkLst>
          <pc:docMk/>
          <pc:sldMk cId="262266322" sldId="291"/>
        </pc:sldMkLst>
        <pc:spChg chg="mod">
          <ac:chgData name="Martin Jørgensen" userId="26d9fe71-6d2d-401b-9392-599258e85213" providerId="ADAL" clId="{B8A4460F-BA87-414E-96E4-DF4E61C81B01}" dt="2022-02-08T11:26:50.812" v="16" actId="20577"/>
          <ac:spMkLst>
            <pc:docMk/>
            <pc:sldMk cId="262266322" sldId="291"/>
            <ac:spMk id="2" creationId="{C3E35D75-A24E-497E-B2FC-B206922C17C2}"/>
          </ac:spMkLst>
        </pc:spChg>
        <pc:spChg chg="mod">
          <ac:chgData name="Martin Jørgensen" userId="26d9fe71-6d2d-401b-9392-599258e85213" providerId="ADAL" clId="{B8A4460F-BA87-414E-96E4-DF4E61C81B01}" dt="2022-02-23T12:30:31.057" v="1797" actId="20577"/>
          <ac:spMkLst>
            <pc:docMk/>
            <pc:sldMk cId="262266322" sldId="291"/>
            <ac:spMk id="3" creationId="{726C0615-F465-4910-9970-99A6C7F501B8}"/>
          </ac:spMkLst>
        </pc:spChg>
      </pc:sldChg>
      <pc:sldChg chg="modSp new mod">
        <pc:chgData name="Martin Jørgensen" userId="26d9fe71-6d2d-401b-9392-599258e85213" providerId="ADAL" clId="{B8A4460F-BA87-414E-96E4-DF4E61C81B01}" dt="2022-02-23T12:33:31.939" v="1805" actId="313"/>
        <pc:sldMkLst>
          <pc:docMk/>
          <pc:sldMk cId="3685525390" sldId="292"/>
        </pc:sldMkLst>
        <pc:spChg chg="mod">
          <ac:chgData name="Martin Jørgensen" userId="26d9fe71-6d2d-401b-9392-599258e85213" providerId="ADAL" clId="{B8A4460F-BA87-414E-96E4-DF4E61C81B01}" dt="2022-02-08T11:37:33.536" v="980" actId="20577"/>
          <ac:spMkLst>
            <pc:docMk/>
            <pc:sldMk cId="3685525390" sldId="292"/>
            <ac:spMk id="2" creationId="{DDCD1581-9840-4F63-A882-1162FC5252B4}"/>
          </ac:spMkLst>
        </pc:spChg>
        <pc:spChg chg="mod">
          <ac:chgData name="Martin Jørgensen" userId="26d9fe71-6d2d-401b-9392-599258e85213" providerId="ADAL" clId="{B8A4460F-BA87-414E-96E4-DF4E61C81B01}" dt="2022-02-23T12:33:31.939" v="1805" actId="313"/>
          <ac:spMkLst>
            <pc:docMk/>
            <pc:sldMk cId="3685525390" sldId="292"/>
            <ac:spMk id="3" creationId="{B2D3E7E6-58E9-43EC-A289-92EE56CF63AC}"/>
          </ac:spMkLst>
        </pc:spChg>
      </pc:sldChg>
      <pc:sldChg chg="addSp delSp modSp new mod">
        <pc:chgData name="Martin Jørgensen" userId="26d9fe71-6d2d-401b-9392-599258e85213" providerId="ADAL" clId="{B8A4460F-BA87-414E-96E4-DF4E61C81B01}" dt="2022-02-08T12:46:36.294" v="1498" actId="20577"/>
        <pc:sldMkLst>
          <pc:docMk/>
          <pc:sldMk cId="710162412" sldId="293"/>
        </pc:sldMkLst>
        <pc:spChg chg="mod">
          <ac:chgData name="Martin Jørgensen" userId="26d9fe71-6d2d-401b-9392-599258e85213" providerId="ADAL" clId="{B8A4460F-BA87-414E-96E4-DF4E61C81B01}" dt="2022-02-08T12:46:36.294" v="1498" actId="20577"/>
          <ac:spMkLst>
            <pc:docMk/>
            <pc:sldMk cId="710162412" sldId="293"/>
            <ac:spMk id="2" creationId="{9419BD31-C372-4C2D-B54A-1EBF2C261A22}"/>
          </ac:spMkLst>
        </pc:spChg>
        <pc:spChg chg="del mod">
          <ac:chgData name="Martin Jørgensen" userId="26d9fe71-6d2d-401b-9392-599258e85213" providerId="ADAL" clId="{B8A4460F-BA87-414E-96E4-DF4E61C81B01}" dt="2022-02-08T11:54:58.809" v="1424" actId="22"/>
          <ac:spMkLst>
            <pc:docMk/>
            <pc:sldMk cId="710162412" sldId="293"/>
            <ac:spMk id="3" creationId="{732E18F9-38AC-4966-B5A9-4C32146C6620}"/>
          </ac:spMkLst>
        </pc:spChg>
        <pc:spChg chg="add mod">
          <ac:chgData name="Martin Jørgensen" userId="26d9fe71-6d2d-401b-9392-599258e85213" providerId="ADAL" clId="{B8A4460F-BA87-414E-96E4-DF4E61C81B01}" dt="2022-02-08T11:55:26.801" v="1425" actId="478"/>
          <ac:spMkLst>
            <pc:docMk/>
            <pc:sldMk cId="710162412" sldId="293"/>
            <ac:spMk id="7" creationId="{179BCA05-91A5-4E19-9579-A0C8C02B88EA}"/>
          </ac:spMkLst>
        </pc:spChg>
        <pc:picChg chg="add del mod ord">
          <ac:chgData name="Martin Jørgensen" userId="26d9fe71-6d2d-401b-9392-599258e85213" providerId="ADAL" clId="{B8A4460F-BA87-414E-96E4-DF4E61C81B01}" dt="2022-02-08T11:55:26.801" v="1425" actId="478"/>
          <ac:picMkLst>
            <pc:docMk/>
            <pc:sldMk cId="710162412" sldId="293"/>
            <ac:picMk id="5" creationId="{E8248798-0B45-48D0-BBDA-96226FF6D32D}"/>
          </ac:picMkLst>
        </pc:picChg>
        <pc:picChg chg="add">
          <ac:chgData name="Martin Jørgensen" userId="26d9fe71-6d2d-401b-9392-599258e85213" providerId="ADAL" clId="{B8A4460F-BA87-414E-96E4-DF4E61C81B01}" dt="2022-02-08T11:55:27.912" v="1426" actId="22"/>
          <ac:picMkLst>
            <pc:docMk/>
            <pc:sldMk cId="710162412" sldId="293"/>
            <ac:picMk id="9" creationId="{66C6C527-B26F-4A66-9C96-AB1FC8DBFDEE}"/>
          </ac:picMkLst>
        </pc:picChg>
      </pc:sldChg>
      <pc:sldChg chg="modSp new mod">
        <pc:chgData name="Martin Jørgensen" userId="26d9fe71-6d2d-401b-9392-599258e85213" providerId="ADAL" clId="{B8A4460F-BA87-414E-96E4-DF4E61C81B01}" dt="2022-02-08T12:30:51.389" v="1497" actId="255"/>
        <pc:sldMkLst>
          <pc:docMk/>
          <pc:sldMk cId="3682959188" sldId="294"/>
        </pc:sldMkLst>
        <pc:spChg chg="mod">
          <ac:chgData name="Martin Jørgensen" userId="26d9fe71-6d2d-401b-9392-599258e85213" providerId="ADAL" clId="{B8A4460F-BA87-414E-96E4-DF4E61C81B01}" dt="2022-02-08T12:30:40.835" v="1496" actId="20577"/>
          <ac:spMkLst>
            <pc:docMk/>
            <pc:sldMk cId="3682959188" sldId="294"/>
            <ac:spMk id="2" creationId="{63A321F3-3F8A-4C75-A512-732E378A4260}"/>
          </ac:spMkLst>
        </pc:spChg>
        <pc:spChg chg="mod">
          <ac:chgData name="Martin Jørgensen" userId="26d9fe71-6d2d-401b-9392-599258e85213" providerId="ADAL" clId="{B8A4460F-BA87-414E-96E4-DF4E61C81B01}" dt="2022-02-08T12:30:51.389" v="1497" actId="255"/>
          <ac:spMkLst>
            <pc:docMk/>
            <pc:sldMk cId="3682959188" sldId="294"/>
            <ac:spMk id="3" creationId="{ABCE99F9-6D65-4B61-B549-298C955D0AB3}"/>
          </ac:spMkLst>
        </pc:spChg>
      </pc:sldChg>
      <pc:sldChg chg="addSp delSp modSp new mod">
        <pc:chgData name="Martin Jørgensen" userId="26d9fe71-6d2d-401b-9392-599258e85213" providerId="ADAL" clId="{B8A4460F-BA87-414E-96E4-DF4E61C81B01}" dt="2022-02-23T12:32:26.551" v="1801" actId="962"/>
        <pc:sldMkLst>
          <pc:docMk/>
          <pc:sldMk cId="345604142" sldId="295"/>
        </pc:sldMkLst>
        <pc:spChg chg="del">
          <ac:chgData name="Martin Jørgensen" userId="26d9fe71-6d2d-401b-9392-599258e85213" providerId="ADAL" clId="{B8A4460F-BA87-414E-96E4-DF4E61C81B01}" dt="2022-02-23T12:32:23.030" v="1799"/>
          <ac:spMkLst>
            <pc:docMk/>
            <pc:sldMk cId="345604142" sldId="295"/>
            <ac:spMk id="3" creationId="{11DD84A0-DB58-444D-AA7C-7BF84A12AE7D}"/>
          </ac:spMkLst>
        </pc:spChg>
        <pc:picChg chg="add mod">
          <ac:chgData name="Martin Jørgensen" userId="26d9fe71-6d2d-401b-9392-599258e85213" providerId="ADAL" clId="{B8A4460F-BA87-414E-96E4-DF4E61C81B01}" dt="2022-02-23T12:32:26.551" v="1801" actId="962"/>
          <ac:picMkLst>
            <pc:docMk/>
            <pc:sldMk cId="345604142" sldId="295"/>
            <ac:picMk id="5" creationId="{219C9B71-A779-4B49-822E-5B80ED681E5D}"/>
          </ac:picMkLst>
        </pc:picChg>
      </pc:sldChg>
      <pc:sldChg chg="add del">
        <pc:chgData name="Martin Jørgensen" userId="26d9fe71-6d2d-401b-9392-599258e85213" providerId="ADAL" clId="{B8A4460F-BA87-414E-96E4-DF4E61C81B01}" dt="2022-02-23T12:24:22.464" v="1791" actId="47"/>
        <pc:sldMkLst>
          <pc:docMk/>
          <pc:sldMk cId="1342472155" sldId="29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2758C2-2EBB-4FA9-A126-540C52749F0D}" type="datetimeFigureOut">
              <a:rPr lang="da-DK" smtClean="0"/>
              <a:t>10-10-2022</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4B710C-8E43-4E77-8276-B60D73032625}" type="slidenum">
              <a:rPr lang="da-DK" smtClean="0"/>
              <a:t>‹nr.›</a:t>
            </a:fld>
            <a:endParaRPr lang="da-DK"/>
          </a:p>
        </p:txBody>
      </p:sp>
    </p:spTree>
    <p:extLst>
      <p:ext uri="{BB962C8B-B14F-4D97-AF65-F5344CB8AC3E}">
        <p14:creationId xmlns:p14="http://schemas.microsoft.com/office/powerpoint/2010/main" val="1083937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a:t>Breivik</a:t>
            </a:r>
            <a:r>
              <a:rPr lang="da-DK" dirty="0"/>
              <a:t> og Victor</a:t>
            </a:r>
            <a:r>
              <a:rPr lang="da-DK" baseline="0" dirty="0"/>
              <a:t> Kristensen i 2011, allerede muslim, her på gymnastikhøjskolen i </a:t>
            </a:r>
            <a:r>
              <a:rPr lang="da-DK" baseline="0" dirty="0" err="1"/>
              <a:t>viborg</a:t>
            </a:r>
            <a:r>
              <a:rPr lang="da-DK" baseline="0" dirty="0"/>
              <a:t>. </a:t>
            </a:r>
          </a:p>
          <a:p>
            <a:r>
              <a:rPr lang="da-DK" baseline="0" dirty="0"/>
              <a:t>Niels Jørgensen, Blekingegadebanden, 1991- højre, venstre og religiøs terrorisme. </a:t>
            </a:r>
            <a:endParaRPr lang="da-DK" dirty="0"/>
          </a:p>
        </p:txBody>
      </p:sp>
      <p:sp>
        <p:nvSpPr>
          <p:cNvPr id="4" name="Pladsholder til slidenummer 3"/>
          <p:cNvSpPr>
            <a:spLocks noGrp="1"/>
          </p:cNvSpPr>
          <p:nvPr>
            <p:ph type="sldNum" sz="quarter" idx="10"/>
          </p:nvPr>
        </p:nvSpPr>
        <p:spPr/>
        <p:txBody>
          <a:bodyPr/>
          <a:lstStyle/>
          <a:p>
            <a:fld id="{284B710C-8E43-4E77-8276-B60D73032625}" type="slidenum">
              <a:rPr lang="da-DK" smtClean="0"/>
              <a:t>4</a:t>
            </a:fld>
            <a:endParaRPr lang="da-DK"/>
          </a:p>
        </p:txBody>
      </p:sp>
    </p:spTree>
    <p:extLst>
      <p:ext uri="{BB962C8B-B14F-4D97-AF65-F5344CB8AC3E}">
        <p14:creationId xmlns:p14="http://schemas.microsoft.com/office/powerpoint/2010/main" val="504815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84B710C-8E43-4E77-8276-B60D73032625}" type="slidenum">
              <a:rPr lang="da-DK" smtClean="0"/>
              <a:t>44</a:t>
            </a:fld>
            <a:endParaRPr lang="da-DK"/>
          </a:p>
        </p:txBody>
      </p:sp>
    </p:spTree>
    <p:extLst>
      <p:ext uri="{BB962C8B-B14F-4D97-AF65-F5344CB8AC3E}">
        <p14:creationId xmlns:p14="http://schemas.microsoft.com/office/powerpoint/2010/main" val="3132011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eaLnBrk="0" hangingPunct="0">
              <a:defRPr sz="2400">
                <a:solidFill>
                  <a:schemeClr val="tx1"/>
                </a:solidFill>
                <a:latin typeface="Tahoma" pitchFamily="34" charset="0"/>
                <a:cs typeface="Times New Roman" charset="0"/>
              </a:defRPr>
            </a:lvl1pPr>
            <a:lvl2pPr marL="742950" indent="-285750" eaLnBrk="0" hangingPunct="0">
              <a:defRPr sz="2400">
                <a:solidFill>
                  <a:schemeClr val="tx1"/>
                </a:solidFill>
                <a:latin typeface="Tahoma" pitchFamily="34" charset="0"/>
                <a:cs typeface="Times New Roman" charset="0"/>
              </a:defRPr>
            </a:lvl2pPr>
            <a:lvl3pPr marL="1143000" indent="-228600" eaLnBrk="0" hangingPunct="0">
              <a:defRPr sz="2400">
                <a:solidFill>
                  <a:schemeClr val="tx1"/>
                </a:solidFill>
                <a:latin typeface="Tahoma" pitchFamily="34" charset="0"/>
                <a:cs typeface="Times New Roman" charset="0"/>
              </a:defRPr>
            </a:lvl3pPr>
            <a:lvl4pPr marL="1600200" indent="-228600" eaLnBrk="0" hangingPunct="0">
              <a:defRPr sz="2400">
                <a:solidFill>
                  <a:schemeClr val="tx1"/>
                </a:solidFill>
                <a:latin typeface="Tahoma" pitchFamily="34" charset="0"/>
                <a:cs typeface="Times New Roman" charset="0"/>
              </a:defRPr>
            </a:lvl4pPr>
            <a:lvl5pPr marL="2057400" indent="-228600" eaLnBrk="0" hangingPunct="0">
              <a:defRPr sz="2400">
                <a:solidFill>
                  <a:schemeClr val="tx1"/>
                </a:solidFill>
                <a:latin typeface="Tahoma" pitchFamily="34" charset="0"/>
                <a:cs typeface="Times New Roman" charset="0"/>
              </a:defRPr>
            </a:lvl5pPr>
            <a:lvl6pPr marL="2514600" indent="-228600" eaLnBrk="0" fontAlgn="base" hangingPunct="0">
              <a:spcBef>
                <a:spcPct val="0"/>
              </a:spcBef>
              <a:spcAft>
                <a:spcPct val="0"/>
              </a:spcAft>
              <a:defRPr sz="2400">
                <a:solidFill>
                  <a:schemeClr val="tx1"/>
                </a:solidFill>
                <a:latin typeface="Tahoma" pitchFamily="34" charset="0"/>
                <a:cs typeface="Times New Roman" charset="0"/>
              </a:defRPr>
            </a:lvl6pPr>
            <a:lvl7pPr marL="2971800" indent="-228600" eaLnBrk="0" fontAlgn="base" hangingPunct="0">
              <a:spcBef>
                <a:spcPct val="0"/>
              </a:spcBef>
              <a:spcAft>
                <a:spcPct val="0"/>
              </a:spcAft>
              <a:defRPr sz="2400">
                <a:solidFill>
                  <a:schemeClr val="tx1"/>
                </a:solidFill>
                <a:latin typeface="Tahoma" pitchFamily="34" charset="0"/>
                <a:cs typeface="Times New Roman" charset="0"/>
              </a:defRPr>
            </a:lvl7pPr>
            <a:lvl8pPr marL="3429000" indent="-228600" eaLnBrk="0" fontAlgn="base" hangingPunct="0">
              <a:spcBef>
                <a:spcPct val="0"/>
              </a:spcBef>
              <a:spcAft>
                <a:spcPct val="0"/>
              </a:spcAft>
              <a:defRPr sz="2400">
                <a:solidFill>
                  <a:schemeClr val="tx1"/>
                </a:solidFill>
                <a:latin typeface="Tahoma" pitchFamily="34" charset="0"/>
                <a:cs typeface="Times New Roman" charset="0"/>
              </a:defRPr>
            </a:lvl8pPr>
            <a:lvl9pPr marL="3886200" indent="-228600" eaLnBrk="0" fontAlgn="base" hangingPunct="0">
              <a:spcBef>
                <a:spcPct val="0"/>
              </a:spcBef>
              <a:spcAft>
                <a:spcPct val="0"/>
              </a:spcAft>
              <a:defRPr sz="2400">
                <a:solidFill>
                  <a:schemeClr val="tx1"/>
                </a:solidFill>
                <a:latin typeface="Tahoma" pitchFamily="34" charset="0"/>
                <a:cs typeface="Times New Roman" charset="0"/>
              </a:defRPr>
            </a:lvl9pPr>
          </a:lstStyle>
          <a:p>
            <a:pPr eaLnBrk="1" hangingPunct="1"/>
            <a:fld id="{A04EA472-D271-4288-B358-BD16E670C9F4}" type="slidenum">
              <a:rPr lang="da-DK" sz="1200"/>
              <a:pPr eaLnBrk="1" hangingPunct="1"/>
              <a:t>5</a:t>
            </a:fld>
            <a:endParaRPr lang="da-DK"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r>
              <a:rPr lang="da-DK" dirty="0"/>
              <a:t>Osama bin</a:t>
            </a:r>
            <a:r>
              <a:rPr lang="da-DK" baseline="0" dirty="0"/>
              <a:t> laden og familie på ferie i Sverige. </a:t>
            </a:r>
            <a:endParaRPr lang="da-DK"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defRPr sz="2400">
                <a:solidFill>
                  <a:schemeClr val="tx1"/>
                </a:solidFill>
                <a:latin typeface="Tahoma" pitchFamily="34" charset="0"/>
                <a:cs typeface="Times New Roman" charset="0"/>
              </a:defRPr>
            </a:lvl1pPr>
            <a:lvl2pPr marL="742950" indent="-285750" eaLnBrk="0" hangingPunct="0">
              <a:defRPr sz="2400">
                <a:solidFill>
                  <a:schemeClr val="tx1"/>
                </a:solidFill>
                <a:latin typeface="Tahoma" pitchFamily="34" charset="0"/>
                <a:cs typeface="Times New Roman" charset="0"/>
              </a:defRPr>
            </a:lvl2pPr>
            <a:lvl3pPr marL="1143000" indent="-228600" eaLnBrk="0" hangingPunct="0">
              <a:defRPr sz="2400">
                <a:solidFill>
                  <a:schemeClr val="tx1"/>
                </a:solidFill>
                <a:latin typeface="Tahoma" pitchFamily="34" charset="0"/>
                <a:cs typeface="Times New Roman" charset="0"/>
              </a:defRPr>
            </a:lvl3pPr>
            <a:lvl4pPr marL="1600200" indent="-228600" eaLnBrk="0" hangingPunct="0">
              <a:defRPr sz="2400">
                <a:solidFill>
                  <a:schemeClr val="tx1"/>
                </a:solidFill>
                <a:latin typeface="Tahoma" pitchFamily="34" charset="0"/>
                <a:cs typeface="Times New Roman" charset="0"/>
              </a:defRPr>
            </a:lvl4pPr>
            <a:lvl5pPr marL="2057400" indent="-228600" eaLnBrk="0" hangingPunct="0">
              <a:defRPr sz="2400">
                <a:solidFill>
                  <a:schemeClr val="tx1"/>
                </a:solidFill>
                <a:latin typeface="Tahoma" pitchFamily="34" charset="0"/>
                <a:cs typeface="Times New Roman" charset="0"/>
              </a:defRPr>
            </a:lvl5pPr>
            <a:lvl6pPr marL="2514600" indent="-228600" eaLnBrk="0" fontAlgn="base" hangingPunct="0">
              <a:spcBef>
                <a:spcPct val="0"/>
              </a:spcBef>
              <a:spcAft>
                <a:spcPct val="0"/>
              </a:spcAft>
              <a:defRPr sz="2400">
                <a:solidFill>
                  <a:schemeClr val="tx1"/>
                </a:solidFill>
                <a:latin typeface="Tahoma" pitchFamily="34" charset="0"/>
                <a:cs typeface="Times New Roman" charset="0"/>
              </a:defRPr>
            </a:lvl6pPr>
            <a:lvl7pPr marL="2971800" indent="-228600" eaLnBrk="0" fontAlgn="base" hangingPunct="0">
              <a:spcBef>
                <a:spcPct val="0"/>
              </a:spcBef>
              <a:spcAft>
                <a:spcPct val="0"/>
              </a:spcAft>
              <a:defRPr sz="2400">
                <a:solidFill>
                  <a:schemeClr val="tx1"/>
                </a:solidFill>
                <a:latin typeface="Tahoma" pitchFamily="34" charset="0"/>
                <a:cs typeface="Times New Roman" charset="0"/>
              </a:defRPr>
            </a:lvl7pPr>
            <a:lvl8pPr marL="3429000" indent="-228600" eaLnBrk="0" fontAlgn="base" hangingPunct="0">
              <a:spcBef>
                <a:spcPct val="0"/>
              </a:spcBef>
              <a:spcAft>
                <a:spcPct val="0"/>
              </a:spcAft>
              <a:defRPr sz="2400">
                <a:solidFill>
                  <a:schemeClr val="tx1"/>
                </a:solidFill>
                <a:latin typeface="Tahoma" pitchFamily="34" charset="0"/>
                <a:cs typeface="Times New Roman" charset="0"/>
              </a:defRPr>
            </a:lvl8pPr>
            <a:lvl9pPr marL="3886200" indent="-228600" eaLnBrk="0" fontAlgn="base" hangingPunct="0">
              <a:spcBef>
                <a:spcPct val="0"/>
              </a:spcBef>
              <a:spcAft>
                <a:spcPct val="0"/>
              </a:spcAft>
              <a:defRPr sz="2400">
                <a:solidFill>
                  <a:schemeClr val="tx1"/>
                </a:solidFill>
                <a:latin typeface="Tahoma" pitchFamily="34" charset="0"/>
                <a:cs typeface="Times New Roman" charset="0"/>
              </a:defRPr>
            </a:lvl9pPr>
          </a:lstStyle>
          <a:p>
            <a:pPr eaLnBrk="1" hangingPunct="1"/>
            <a:fld id="{31AE4511-16F5-45BE-9076-A268425852CA}" type="slidenum">
              <a:rPr lang="da-DK" sz="1200"/>
              <a:pPr eaLnBrk="1" hangingPunct="1"/>
              <a:t>6</a:t>
            </a:fld>
            <a:endParaRPr lang="da-DK"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da-D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Osama bin laden – typisk, fordi han er gået fra den ene yderlighed (vestlig) til ekstrem opposition mod sin egen tidligere livsførelse </a:t>
            </a:r>
          </a:p>
          <a:p>
            <a:r>
              <a:rPr lang="da-DK" dirty="0"/>
              <a:t>Han er ”intern konvertit – genfødt” </a:t>
            </a:r>
          </a:p>
        </p:txBody>
      </p:sp>
      <p:sp>
        <p:nvSpPr>
          <p:cNvPr id="4" name="Pladsholder til slidenummer 3"/>
          <p:cNvSpPr>
            <a:spLocks noGrp="1"/>
          </p:cNvSpPr>
          <p:nvPr>
            <p:ph type="sldNum" sz="quarter" idx="5"/>
          </p:nvPr>
        </p:nvSpPr>
        <p:spPr/>
        <p:txBody>
          <a:bodyPr/>
          <a:lstStyle/>
          <a:p>
            <a:fld id="{284B710C-8E43-4E77-8276-B60D73032625}" type="slidenum">
              <a:rPr lang="da-DK" smtClean="0"/>
              <a:t>7</a:t>
            </a:fld>
            <a:endParaRPr lang="da-DK"/>
          </a:p>
        </p:txBody>
      </p:sp>
    </p:spTree>
    <p:extLst>
      <p:ext uri="{BB962C8B-B14F-4D97-AF65-F5344CB8AC3E}">
        <p14:creationId xmlns:p14="http://schemas.microsoft.com/office/powerpoint/2010/main" val="3287205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Tara Fares.</a:t>
            </a:r>
            <a:r>
              <a:rPr lang="da-DK" baseline="0" dirty="0"/>
              <a:t> </a:t>
            </a:r>
            <a:r>
              <a:rPr lang="da-DK" baseline="0" dirty="0" err="1"/>
              <a:t>Iraqisk</a:t>
            </a:r>
            <a:r>
              <a:rPr lang="da-DK" baseline="0" dirty="0"/>
              <a:t> blogger, </a:t>
            </a:r>
            <a:r>
              <a:rPr lang="da-DK" baseline="0" dirty="0" err="1"/>
              <a:t>youtuber</a:t>
            </a:r>
            <a:r>
              <a:rPr lang="da-DK" baseline="0" dirty="0"/>
              <a:t>, </a:t>
            </a:r>
            <a:r>
              <a:rPr lang="da-DK" baseline="0" dirty="0" err="1"/>
              <a:t>influencer</a:t>
            </a:r>
            <a:r>
              <a:rPr lang="da-DK" baseline="0" dirty="0"/>
              <a:t> mm. </a:t>
            </a:r>
          </a:p>
          <a:p>
            <a:r>
              <a:rPr lang="da-DK" baseline="0" dirty="0"/>
              <a:t>Mor som 16-årig, fraskilt. </a:t>
            </a:r>
          </a:p>
          <a:p>
            <a:r>
              <a:rPr lang="da-DK" baseline="0" dirty="0"/>
              <a:t>Likvideret på åben gade 1. oktober 2018. Den fjerde kvinde likvideret i </a:t>
            </a:r>
            <a:r>
              <a:rPr lang="da-DK" baseline="0" dirty="0" err="1"/>
              <a:t>Iraq</a:t>
            </a:r>
            <a:r>
              <a:rPr lang="da-DK" baseline="0" dirty="0"/>
              <a:t> på kort tid, formodentlig pga. deres vestlige levestil, individualisme, oprør mod traditionel kvinderolle. Hvorfor? Mon ikke nogen gerne vil have kvinder til at blive på deres plads? </a:t>
            </a:r>
          </a:p>
          <a:p>
            <a:r>
              <a:rPr lang="da-DK" dirty="0"/>
              <a:t>https://www.theguardian.com/world/2018/oct/02/death-of-high-profile-iraqi-women-sparks-fear-of-witch-hunt</a:t>
            </a:r>
          </a:p>
        </p:txBody>
      </p:sp>
      <p:sp>
        <p:nvSpPr>
          <p:cNvPr id="4" name="Pladsholder til slidenummer 3"/>
          <p:cNvSpPr>
            <a:spLocks noGrp="1"/>
          </p:cNvSpPr>
          <p:nvPr>
            <p:ph type="sldNum" sz="quarter" idx="10"/>
          </p:nvPr>
        </p:nvSpPr>
        <p:spPr/>
        <p:txBody>
          <a:bodyPr/>
          <a:lstStyle/>
          <a:p>
            <a:fld id="{284B710C-8E43-4E77-8276-B60D73032625}" type="slidenum">
              <a:rPr lang="da-DK" smtClean="0"/>
              <a:t>13</a:t>
            </a:fld>
            <a:endParaRPr lang="da-DK"/>
          </a:p>
        </p:txBody>
      </p:sp>
    </p:spTree>
    <p:extLst>
      <p:ext uri="{BB962C8B-B14F-4D97-AF65-F5344CB8AC3E}">
        <p14:creationId xmlns:p14="http://schemas.microsoft.com/office/powerpoint/2010/main" val="1184536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Uddannelse – jurist – god</a:t>
            </a:r>
            <a:r>
              <a:rPr lang="da-DK" baseline="0" dirty="0"/>
              <a:t> baggrund for en retslærd. </a:t>
            </a:r>
            <a:endParaRPr lang="da-DK" dirty="0"/>
          </a:p>
        </p:txBody>
      </p:sp>
      <p:sp>
        <p:nvSpPr>
          <p:cNvPr id="4" name="Pladsholder til slidenummer 3"/>
          <p:cNvSpPr>
            <a:spLocks noGrp="1"/>
          </p:cNvSpPr>
          <p:nvPr>
            <p:ph type="sldNum" sz="quarter" idx="10"/>
          </p:nvPr>
        </p:nvSpPr>
        <p:spPr/>
        <p:txBody>
          <a:bodyPr/>
          <a:lstStyle/>
          <a:p>
            <a:fld id="{284B710C-8E43-4E77-8276-B60D73032625}" type="slidenum">
              <a:rPr lang="da-DK" smtClean="0"/>
              <a:t>32</a:t>
            </a:fld>
            <a:endParaRPr lang="da-DK"/>
          </a:p>
        </p:txBody>
      </p:sp>
    </p:spTree>
    <p:extLst>
      <p:ext uri="{BB962C8B-B14F-4D97-AF65-F5344CB8AC3E}">
        <p14:creationId xmlns:p14="http://schemas.microsoft.com/office/powerpoint/2010/main" val="2718232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Uddannelse – jurist – god</a:t>
            </a:r>
            <a:r>
              <a:rPr lang="da-DK" baseline="0" dirty="0"/>
              <a:t> baggrund for en retslærd. </a:t>
            </a:r>
            <a:endParaRPr lang="da-DK" dirty="0"/>
          </a:p>
        </p:txBody>
      </p:sp>
      <p:sp>
        <p:nvSpPr>
          <p:cNvPr id="4" name="Pladsholder til slidenummer 3"/>
          <p:cNvSpPr>
            <a:spLocks noGrp="1"/>
          </p:cNvSpPr>
          <p:nvPr>
            <p:ph type="sldNum" sz="quarter" idx="10"/>
          </p:nvPr>
        </p:nvSpPr>
        <p:spPr/>
        <p:txBody>
          <a:bodyPr/>
          <a:lstStyle/>
          <a:p>
            <a:fld id="{284B710C-8E43-4E77-8276-B60D73032625}" type="slidenum">
              <a:rPr lang="da-DK" smtClean="0"/>
              <a:t>33</a:t>
            </a:fld>
            <a:endParaRPr lang="da-DK"/>
          </a:p>
        </p:txBody>
      </p:sp>
    </p:spTree>
    <p:extLst>
      <p:ext uri="{BB962C8B-B14F-4D97-AF65-F5344CB8AC3E}">
        <p14:creationId xmlns:p14="http://schemas.microsoft.com/office/powerpoint/2010/main" val="34583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a:t>
            </a:r>
            <a:r>
              <a:rPr lang="da-DK" baseline="0" dirty="0"/>
              <a:t> sjovs skyld </a:t>
            </a:r>
            <a:endParaRPr lang="da-DK" dirty="0"/>
          </a:p>
        </p:txBody>
      </p:sp>
      <p:sp>
        <p:nvSpPr>
          <p:cNvPr id="4" name="Pladsholder til slidenummer 3"/>
          <p:cNvSpPr>
            <a:spLocks noGrp="1"/>
          </p:cNvSpPr>
          <p:nvPr>
            <p:ph type="sldNum" sz="quarter" idx="10"/>
          </p:nvPr>
        </p:nvSpPr>
        <p:spPr/>
        <p:txBody>
          <a:bodyPr/>
          <a:lstStyle/>
          <a:p>
            <a:fld id="{284B710C-8E43-4E77-8276-B60D73032625}" type="slidenum">
              <a:rPr lang="da-DK" smtClean="0"/>
              <a:t>36</a:t>
            </a:fld>
            <a:endParaRPr lang="da-DK"/>
          </a:p>
        </p:txBody>
      </p:sp>
    </p:spTree>
    <p:extLst>
      <p:ext uri="{BB962C8B-B14F-4D97-AF65-F5344CB8AC3E}">
        <p14:creationId xmlns:p14="http://schemas.microsoft.com/office/powerpoint/2010/main" val="3374533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Elliot </a:t>
            </a:r>
            <a:r>
              <a:rPr lang="da-DK" dirty="0" err="1"/>
              <a:t>Rodgers</a:t>
            </a:r>
            <a:r>
              <a:rPr lang="da-DK" dirty="0"/>
              <a:t>. </a:t>
            </a:r>
          </a:p>
          <a:p>
            <a:r>
              <a:rPr lang="da-DK" dirty="0"/>
              <a:t>Begik massedrab – er blevet rollemodel. </a:t>
            </a:r>
          </a:p>
        </p:txBody>
      </p:sp>
      <p:sp>
        <p:nvSpPr>
          <p:cNvPr id="4" name="Pladsholder til slidenummer 3"/>
          <p:cNvSpPr>
            <a:spLocks noGrp="1"/>
          </p:cNvSpPr>
          <p:nvPr>
            <p:ph type="sldNum" sz="quarter" idx="5"/>
          </p:nvPr>
        </p:nvSpPr>
        <p:spPr/>
        <p:txBody>
          <a:bodyPr/>
          <a:lstStyle/>
          <a:p>
            <a:fld id="{284B710C-8E43-4E77-8276-B60D73032625}" type="slidenum">
              <a:rPr lang="da-DK" smtClean="0"/>
              <a:t>41</a:t>
            </a:fld>
            <a:endParaRPr lang="da-DK"/>
          </a:p>
        </p:txBody>
      </p:sp>
    </p:spTree>
    <p:extLst>
      <p:ext uri="{BB962C8B-B14F-4D97-AF65-F5344CB8AC3E}">
        <p14:creationId xmlns:p14="http://schemas.microsoft.com/office/powerpoint/2010/main" val="2659779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CBBC3E1B-5E23-4D53-A5DC-FE9C30E29358}" type="datetimeFigureOut">
              <a:rPr lang="da-DK" smtClean="0"/>
              <a:t>10-10-2022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1957447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CBBC3E1B-5E23-4D53-A5DC-FE9C30E29358}" type="datetimeFigureOut">
              <a:rPr lang="da-DK" smtClean="0"/>
              <a:t>10-10-2022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3943635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CBBC3E1B-5E23-4D53-A5DC-FE9C30E29358}" type="datetimeFigureOut">
              <a:rPr lang="da-DK" smtClean="0"/>
              <a:t>10-10-2022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337278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CBBC3E1B-5E23-4D53-A5DC-FE9C30E29358}" type="datetimeFigureOut">
              <a:rPr lang="da-DK" smtClean="0"/>
              <a:t>10-10-2022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951985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CBBC3E1B-5E23-4D53-A5DC-FE9C30E29358}" type="datetimeFigureOut">
              <a:rPr lang="da-DK" smtClean="0"/>
              <a:t>10-10-2022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1671312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CBBC3E1B-5E23-4D53-A5DC-FE9C30E29358}" type="datetimeFigureOut">
              <a:rPr lang="da-DK" smtClean="0"/>
              <a:t>10-10-2022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2157077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CBBC3E1B-5E23-4D53-A5DC-FE9C30E29358}" type="datetimeFigureOut">
              <a:rPr lang="da-DK" smtClean="0"/>
              <a:t>10-10-2022</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88022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CBBC3E1B-5E23-4D53-A5DC-FE9C30E29358}" type="datetimeFigureOut">
              <a:rPr lang="da-DK" smtClean="0"/>
              <a:t>10-10-2022</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763733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CBBC3E1B-5E23-4D53-A5DC-FE9C30E29358}" type="datetimeFigureOut">
              <a:rPr lang="da-DK" smtClean="0"/>
              <a:t>10-10-2022</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245528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CBBC3E1B-5E23-4D53-A5DC-FE9C30E29358}" type="datetimeFigureOut">
              <a:rPr lang="da-DK" smtClean="0"/>
              <a:t>10-10-2022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3110908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CBBC3E1B-5E23-4D53-A5DC-FE9C30E29358}" type="datetimeFigureOut">
              <a:rPr lang="da-DK" smtClean="0"/>
              <a:t>10-10-2022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3900BB34-3D2B-4B2E-9FFC-AF527573C0CD}" type="slidenum">
              <a:rPr lang="da-DK" smtClean="0"/>
              <a:t>‹nr.›</a:t>
            </a:fld>
            <a:endParaRPr lang="da-DK"/>
          </a:p>
        </p:txBody>
      </p:sp>
    </p:spTree>
    <p:extLst>
      <p:ext uri="{BB962C8B-B14F-4D97-AF65-F5344CB8AC3E}">
        <p14:creationId xmlns:p14="http://schemas.microsoft.com/office/powerpoint/2010/main" val="3468206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BC3E1B-5E23-4D53-A5DC-FE9C30E29358}" type="datetimeFigureOut">
              <a:rPr lang="da-DK" smtClean="0"/>
              <a:t>10-10-2022</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00BB34-3D2B-4B2E-9FFC-AF527573C0CD}" type="slidenum">
              <a:rPr lang="da-DK" smtClean="0"/>
              <a:t>‹nr.›</a:t>
            </a:fld>
            <a:endParaRPr lang="da-DK"/>
          </a:p>
        </p:txBody>
      </p:sp>
    </p:spTree>
    <p:extLst>
      <p:ext uri="{BB962C8B-B14F-4D97-AF65-F5344CB8AC3E}">
        <p14:creationId xmlns:p14="http://schemas.microsoft.com/office/powerpoint/2010/main" val="2838051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www.gdr-elsj.eu/wp-content/uploads/2014/02/doc2-WP4-Del-7.pdf" TargetMode="External"/><Relationship Id="rId2" Type="http://schemas.openxmlformats.org/officeDocument/2006/relationships/hyperlink" Target="https://www.nyidanmark.dk/NR/rdonlyres/1AD2A640-18BD-4C2E-922D-C70B2F963D3E/0/radikaliseringsmodel.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en.wikipedia.org/wiki/Christchurch_mosque_shooting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youtube.com/watch?v=-Ch64dkivM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C9166C-2687-8F93-8DDD-63F3A74DBD42}"/>
              </a:ext>
            </a:extLst>
          </p:cNvPr>
          <p:cNvSpPr>
            <a:spLocks noGrp="1"/>
          </p:cNvSpPr>
          <p:nvPr>
            <p:ph type="title"/>
          </p:nvPr>
        </p:nvSpPr>
        <p:spPr/>
        <p:txBody>
          <a:bodyPr/>
          <a:lstStyle/>
          <a:p>
            <a:r>
              <a:rPr lang="da-DK" dirty="0"/>
              <a:t>Forklaring </a:t>
            </a:r>
          </a:p>
        </p:txBody>
      </p:sp>
      <p:sp>
        <p:nvSpPr>
          <p:cNvPr id="3" name="Pladsholder til indhold 2">
            <a:extLst>
              <a:ext uri="{FF2B5EF4-FFF2-40B4-BE49-F238E27FC236}">
                <a16:creationId xmlns:a16="http://schemas.microsoft.com/office/drawing/2014/main" id="{DA319152-9F23-B209-E072-8F2919B3E448}"/>
              </a:ext>
            </a:extLst>
          </p:cNvPr>
          <p:cNvSpPr>
            <a:spLocks noGrp="1"/>
          </p:cNvSpPr>
          <p:nvPr>
            <p:ph idx="1"/>
          </p:nvPr>
        </p:nvSpPr>
        <p:spPr/>
        <p:txBody>
          <a:bodyPr>
            <a:normAutofit fontScale="92500"/>
          </a:bodyPr>
          <a:lstStyle/>
          <a:p>
            <a:r>
              <a:rPr lang="da-DK" dirty="0"/>
              <a:t>Det tager nok to klokketimer at gennemgå det hele (uden forlængelser) </a:t>
            </a:r>
          </a:p>
          <a:p>
            <a:r>
              <a:rPr lang="da-DK" dirty="0"/>
              <a:t>Progressionen er følgende</a:t>
            </a:r>
          </a:p>
          <a:p>
            <a:pPr lvl="1"/>
            <a:r>
              <a:rPr lang="da-DK" dirty="0"/>
              <a:t>1. de genfødte muslimer – drivkraften </a:t>
            </a:r>
          </a:p>
          <a:p>
            <a:pPr lvl="1"/>
            <a:r>
              <a:rPr lang="da-DK" dirty="0"/>
              <a:t>2. fundamentalisme – ex video om kaldet til islam (gruppens ledere er i store træk udslettet i Syrien).</a:t>
            </a:r>
          </a:p>
          <a:p>
            <a:pPr lvl="1"/>
            <a:r>
              <a:rPr lang="da-DK" dirty="0"/>
              <a:t>3. Voldsparat radikaliseret islamisme – </a:t>
            </a:r>
            <a:r>
              <a:rPr lang="da-DK" dirty="0" err="1"/>
              <a:t>inkl</a:t>
            </a:r>
            <a:r>
              <a:rPr lang="da-DK" dirty="0"/>
              <a:t> video med Kaldet-medlemmer fra Syrien. (kan springes over) </a:t>
            </a:r>
          </a:p>
          <a:p>
            <a:pPr marL="457200" lvl="1" indent="0">
              <a:buNone/>
            </a:pPr>
            <a:r>
              <a:rPr lang="da-DK" dirty="0" err="1"/>
              <a:t>Dvs</a:t>
            </a:r>
            <a:r>
              <a:rPr lang="da-DK" dirty="0"/>
              <a:t>: fra genfødsel til stadig mere radikaliseret tilgang. </a:t>
            </a:r>
          </a:p>
          <a:p>
            <a:pPr marL="457200" lvl="1" indent="0">
              <a:buNone/>
            </a:pPr>
            <a:endParaRPr lang="da-DK" dirty="0"/>
          </a:p>
        </p:txBody>
      </p:sp>
    </p:spTree>
    <p:extLst>
      <p:ext uri="{BB962C8B-B14F-4D97-AF65-F5344CB8AC3E}">
        <p14:creationId xmlns:p14="http://schemas.microsoft.com/office/powerpoint/2010/main" val="3087837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a-DK" dirty="0"/>
              <a:t>Kaldet til </a:t>
            </a:r>
            <a:r>
              <a:rPr lang="da-DK" dirty="0" err="1"/>
              <a:t>islams</a:t>
            </a:r>
            <a:r>
              <a:rPr lang="da-DK" dirty="0"/>
              <a:t> samfundsopfattelse. </a:t>
            </a:r>
          </a:p>
        </p:txBody>
      </p:sp>
      <p:sp>
        <p:nvSpPr>
          <p:cNvPr id="5" name="Pladsholder til tekst 4"/>
          <p:cNvSpPr>
            <a:spLocks noGrp="1"/>
          </p:cNvSpPr>
          <p:nvPr>
            <p:ph type="body" idx="1"/>
          </p:nvPr>
        </p:nvSpPr>
        <p:spPr/>
        <p:txBody>
          <a:bodyPr>
            <a:normAutofit fontScale="92500" lnSpcReduction="20000"/>
          </a:bodyPr>
          <a:lstStyle/>
          <a:p>
            <a:r>
              <a:rPr lang="da-DK" dirty="0"/>
              <a:t>Hvad kendetegner det vestlige samfund </a:t>
            </a:r>
            <a:r>
              <a:rPr lang="da-DK" dirty="0" err="1"/>
              <a:t>iflg</a:t>
            </a:r>
            <a:r>
              <a:rPr lang="da-DK" dirty="0"/>
              <a:t> Kaldet? </a:t>
            </a:r>
          </a:p>
        </p:txBody>
      </p:sp>
      <p:sp>
        <p:nvSpPr>
          <p:cNvPr id="3" name="Pladsholder til indhold 2"/>
          <p:cNvSpPr>
            <a:spLocks noGrp="1"/>
          </p:cNvSpPr>
          <p:nvPr>
            <p:ph sz="half" idx="2"/>
          </p:nvPr>
        </p:nvSpPr>
        <p:spPr/>
        <p:txBody>
          <a:bodyPr>
            <a:normAutofit/>
          </a:bodyPr>
          <a:lstStyle/>
          <a:p>
            <a:endParaRPr lang="da-DK" dirty="0"/>
          </a:p>
        </p:txBody>
      </p:sp>
      <p:sp>
        <p:nvSpPr>
          <p:cNvPr id="6" name="Pladsholder til tekst 5"/>
          <p:cNvSpPr>
            <a:spLocks noGrp="1"/>
          </p:cNvSpPr>
          <p:nvPr>
            <p:ph type="body" sz="quarter" idx="3"/>
          </p:nvPr>
        </p:nvSpPr>
        <p:spPr/>
        <p:txBody>
          <a:bodyPr>
            <a:normAutofit fontScale="92500" lnSpcReduction="20000"/>
          </a:bodyPr>
          <a:lstStyle/>
          <a:p>
            <a:r>
              <a:rPr lang="da-DK" dirty="0"/>
              <a:t>Hvad kendetegner idealsamfundet iflg. Kaldet? </a:t>
            </a:r>
          </a:p>
        </p:txBody>
      </p:sp>
      <p:sp>
        <p:nvSpPr>
          <p:cNvPr id="7" name="Pladsholder til indhold 6"/>
          <p:cNvSpPr>
            <a:spLocks noGrp="1"/>
          </p:cNvSpPr>
          <p:nvPr>
            <p:ph sz="quarter" idx="4"/>
          </p:nvPr>
        </p:nvSpPr>
        <p:spPr/>
        <p:txBody>
          <a:bodyPr>
            <a:normAutofit/>
          </a:bodyPr>
          <a:lstStyle/>
          <a:p>
            <a:endParaRPr lang="da-DK" dirty="0"/>
          </a:p>
        </p:txBody>
      </p:sp>
    </p:spTree>
    <p:extLst>
      <p:ext uri="{BB962C8B-B14F-4D97-AF65-F5344CB8AC3E}">
        <p14:creationId xmlns:p14="http://schemas.microsoft.com/office/powerpoint/2010/main" val="1739052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a-DK" dirty="0"/>
              <a:t>Kaldet til </a:t>
            </a:r>
            <a:r>
              <a:rPr lang="da-DK" dirty="0" err="1"/>
              <a:t>islams</a:t>
            </a:r>
            <a:r>
              <a:rPr lang="da-DK" dirty="0"/>
              <a:t> samfundsopfattelse. </a:t>
            </a:r>
          </a:p>
        </p:txBody>
      </p:sp>
      <p:sp>
        <p:nvSpPr>
          <p:cNvPr id="5" name="Pladsholder til tekst 4"/>
          <p:cNvSpPr>
            <a:spLocks noGrp="1"/>
          </p:cNvSpPr>
          <p:nvPr>
            <p:ph type="body" idx="1"/>
          </p:nvPr>
        </p:nvSpPr>
        <p:spPr/>
        <p:txBody>
          <a:bodyPr>
            <a:normAutofit fontScale="92500" lnSpcReduction="20000"/>
          </a:bodyPr>
          <a:lstStyle/>
          <a:p>
            <a:r>
              <a:rPr lang="da-DK" dirty="0"/>
              <a:t>Hvad kendetegner det vestlige samfund </a:t>
            </a:r>
            <a:r>
              <a:rPr lang="da-DK" dirty="0" err="1"/>
              <a:t>iflg</a:t>
            </a:r>
            <a:r>
              <a:rPr lang="da-DK" dirty="0"/>
              <a:t> Kaldet? </a:t>
            </a:r>
          </a:p>
        </p:txBody>
      </p:sp>
      <p:sp>
        <p:nvSpPr>
          <p:cNvPr id="3" name="Pladsholder til indhold 2"/>
          <p:cNvSpPr>
            <a:spLocks noGrp="1"/>
          </p:cNvSpPr>
          <p:nvPr>
            <p:ph sz="half" idx="2"/>
          </p:nvPr>
        </p:nvSpPr>
        <p:spPr/>
        <p:txBody>
          <a:bodyPr>
            <a:normAutofit/>
          </a:bodyPr>
          <a:lstStyle/>
          <a:p>
            <a:r>
              <a:rPr lang="da-DK" dirty="0"/>
              <a:t>Demokrati: mennesket lovgivere</a:t>
            </a:r>
          </a:p>
          <a:p>
            <a:r>
              <a:rPr lang="da-DK" dirty="0"/>
              <a:t>Kriminalitet</a:t>
            </a:r>
          </a:p>
          <a:p>
            <a:r>
              <a:rPr lang="da-DK" dirty="0"/>
              <a:t>Utryghed</a:t>
            </a:r>
          </a:p>
          <a:p>
            <a:r>
              <a:rPr lang="da-DK" dirty="0"/>
              <a:t>Alkohol, synd</a:t>
            </a:r>
          </a:p>
          <a:p>
            <a:r>
              <a:rPr lang="da-DK" dirty="0"/>
              <a:t>Ingen tillid til retssystem</a:t>
            </a:r>
          </a:p>
          <a:p>
            <a:endParaRPr lang="da-DK" dirty="0"/>
          </a:p>
        </p:txBody>
      </p:sp>
      <p:sp>
        <p:nvSpPr>
          <p:cNvPr id="6" name="Pladsholder til tekst 5"/>
          <p:cNvSpPr>
            <a:spLocks noGrp="1"/>
          </p:cNvSpPr>
          <p:nvPr>
            <p:ph type="body" sz="quarter" idx="3"/>
          </p:nvPr>
        </p:nvSpPr>
        <p:spPr/>
        <p:txBody>
          <a:bodyPr>
            <a:normAutofit fontScale="92500" lnSpcReduction="20000"/>
          </a:bodyPr>
          <a:lstStyle/>
          <a:p>
            <a:r>
              <a:rPr lang="da-DK" dirty="0"/>
              <a:t>Hvad kendetegner idealsamfundet iflg. Kaldet? </a:t>
            </a:r>
          </a:p>
        </p:txBody>
      </p:sp>
      <p:sp>
        <p:nvSpPr>
          <p:cNvPr id="7" name="Pladsholder til indhold 6"/>
          <p:cNvSpPr>
            <a:spLocks noGrp="1"/>
          </p:cNvSpPr>
          <p:nvPr>
            <p:ph sz="quarter" idx="4"/>
          </p:nvPr>
        </p:nvSpPr>
        <p:spPr/>
        <p:txBody>
          <a:bodyPr>
            <a:normAutofit fontScale="92500" lnSpcReduction="20000"/>
          </a:bodyPr>
          <a:lstStyle/>
          <a:p>
            <a:r>
              <a:rPr lang="da-DK" dirty="0"/>
              <a:t>Alle overholder sharia </a:t>
            </a:r>
          </a:p>
          <a:p>
            <a:r>
              <a:rPr lang="da-DK" dirty="0"/>
              <a:t>Gud er lovgiver</a:t>
            </a:r>
          </a:p>
          <a:p>
            <a:r>
              <a:rPr lang="da-DK" dirty="0"/>
              <a:t>Religiøse mennesker er udøvende magt</a:t>
            </a:r>
          </a:p>
          <a:p>
            <a:r>
              <a:rPr lang="da-DK" dirty="0"/>
              <a:t>Religiøse mennesker er dømmende magt på vegne af gud. </a:t>
            </a:r>
          </a:p>
          <a:p>
            <a:r>
              <a:rPr lang="da-DK" dirty="0"/>
              <a:t>Kortslutning af magtens tredeling</a:t>
            </a:r>
          </a:p>
          <a:p>
            <a:r>
              <a:rPr lang="da-DK" dirty="0"/>
              <a:t>Mål: udbrede sharia til hele dk og verden- hvorfor: fordi det er Allahs vilje! </a:t>
            </a:r>
          </a:p>
          <a:p>
            <a:endParaRPr lang="da-DK" dirty="0"/>
          </a:p>
        </p:txBody>
      </p:sp>
    </p:spTree>
    <p:extLst>
      <p:ext uri="{BB962C8B-B14F-4D97-AF65-F5344CB8AC3E}">
        <p14:creationId xmlns:p14="http://schemas.microsoft.com/office/powerpoint/2010/main" val="3602979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FUNDAMENTALISME definition</a:t>
            </a:r>
          </a:p>
        </p:txBody>
      </p:sp>
      <p:sp>
        <p:nvSpPr>
          <p:cNvPr id="3" name="Pladsholder til indhold 2"/>
          <p:cNvSpPr>
            <a:spLocks noGrp="1"/>
          </p:cNvSpPr>
          <p:nvPr>
            <p:ph idx="1"/>
          </p:nvPr>
        </p:nvSpPr>
        <p:spPr>
          <a:xfrm>
            <a:off x="323528" y="1412776"/>
            <a:ext cx="8640960" cy="4525963"/>
          </a:xfrm>
        </p:spPr>
        <p:txBody>
          <a:bodyPr>
            <a:normAutofit fontScale="92500" lnSpcReduction="20000"/>
          </a:bodyPr>
          <a:lstStyle/>
          <a:p>
            <a:r>
              <a:rPr lang="da-DK" dirty="0"/>
              <a:t>Den hellige skrift er sand og skal læses bogstaveligt! </a:t>
            </a:r>
          </a:p>
          <a:p>
            <a:pPr lvl="1"/>
            <a:r>
              <a:rPr lang="da-DK" dirty="0"/>
              <a:t>ingen fortolkning – det er ikke nødvendigt!</a:t>
            </a:r>
          </a:p>
          <a:p>
            <a:r>
              <a:rPr lang="da-DK" dirty="0"/>
              <a:t>Dualisme: verden/mennesker opdelt i godt og ondt. </a:t>
            </a:r>
          </a:p>
          <a:p>
            <a:r>
              <a:rPr lang="da-DK" dirty="0"/>
              <a:t>Kampmotiv: anti-sekulær bevægelse</a:t>
            </a:r>
          </a:p>
          <a:p>
            <a:pPr lvl="1"/>
            <a:r>
              <a:rPr lang="da-DK" dirty="0"/>
              <a:t>Man har personligt ansvar for at virkeliggøre guds plan – fredeligt med mission eller måske voldeligt. </a:t>
            </a:r>
          </a:p>
          <a:p>
            <a:r>
              <a:rPr lang="da-DK" dirty="0"/>
              <a:t>Forestilling om en guldalder – som skal genskabes!</a:t>
            </a:r>
          </a:p>
          <a:p>
            <a:endParaRPr lang="da-DK" dirty="0"/>
          </a:p>
          <a:p>
            <a:r>
              <a:rPr lang="da-DK" dirty="0"/>
              <a:t>Mål: genskabe en </a:t>
            </a:r>
            <a:r>
              <a:rPr lang="da-DK" dirty="0" err="1"/>
              <a:t>afsekulariseret</a:t>
            </a:r>
            <a:r>
              <a:rPr lang="da-DK" dirty="0"/>
              <a:t> verden, hvor den sande religion styrer samfundet og individerne. </a:t>
            </a:r>
          </a:p>
          <a:p>
            <a:endParaRPr lang="da-DK" dirty="0"/>
          </a:p>
        </p:txBody>
      </p:sp>
    </p:spTree>
    <p:extLst>
      <p:ext uri="{BB962C8B-B14F-4D97-AF65-F5344CB8AC3E}">
        <p14:creationId xmlns:p14="http://schemas.microsoft.com/office/powerpoint/2010/main" val="2347372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p:cNvPicPr>
            <a:picLocks noChangeAspect="1"/>
          </p:cNvPicPr>
          <p:nvPr/>
        </p:nvPicPr>
        <p:blipFill>
          <a:blip r:embed="rId3"/>
          <a:stretch>
            <a:fillRect/>
          </a:stretch>
        </p:blipFill>
        <p:spPr>
          <a:xfrm>
            <a:off x="-528638" y="-243408"/>
            <a:ext cx="10201275" cy="7754119"/>
          </a:xfrm>
          <a:prstGeom prst="rect">
            <a:avLst/>
          </a:prstGeom>
        </p:spPr>
      </p:pic>
    </p:spTree>
    <p:extLst>
      <p:ext uri="{BB962C8B-B14F-4D97-AF65-F5344CB8AC3E}">
        <p14:creationId xmlns:p14="http://schemas.microsoft.com/office/powerpoint/2010/main" val="2549186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Hvad er radikalisering?</a:t>
            </a:r>
          </a:p>
        </p:txBody>
      </p:sp>
      <p:sp>
        <p:nvSpPr>
          <p:cNvPr id="3" name="Pladsholder til indhold 2"/>
          <p:cNvSpPr>
            <a:spLocks noGrp="1"/>
          </p:cNvSpPr>
          <p:nvPr>
            <p:ph idx="1"/>
          </p:nvPr>
        </p:nvSpPr>
        <p:spPr/>
        <p:txBody>
          <a:bodyPr>
            <a:normAutofit fontScale="70000" lnSpcReduction="20000"/>
          </a:bodyPr>
          <a:lstStyle/>
          <a:p>
            <a:r>
              <a:rPr lang="da-DK" dirty="0">
                <a:latin typeface="Arial" panose="020B0604020202020204" pitchFamily="34" charset="0"/>
                <a:cs typeface="Arial" panose="020B0604020202020204" pitchFamily="34" charset="0"/>
              </a:rPr>
              <a:t>Radikalisering betegner proces, hvor en person tilslutter sig ekstremistiske synspunkter eller legitimerer sine handlinger efter ekstremistisk ideologi.</a:t>
            </a:r>
          </a:p>
          <a:p>
            <a:pPr eaLnBrk="0" fontAlgn="base" hangingPunct="0">
              <a:spcBef>
                <a:spcPct val="0"/>
              </a:spcBef>
              <a:spcAft>
                <a:spcPct val="0"/>
              </a:spcAft>
            </a:pPr>
            <a:endParaRPr lang="da-DK" altLang="da-DK" dirty="0">
              <a:latin typeface="Arial" panose="020B0604020202020204" pitchFamily="34" charset="0"/>
              <a:cs typeface="Arial" panose="020B0604020202020204" pitchFamily="34" charset="0"/>
            </a:endParaRPr>
          </a:p>
          <a:p>
            <a:pPr eaLnBrk="0" fontAlgn="base" hangingPunct="0">
              <a:spcBef>
                <a:spcPct val="0"/>
              </a:spcBef>
              <a:spcAft>
                <a:spcPct val="0"/>
              </a:spcAft>
            </a:pPr>
            <a:r>
              <a:rPr lang="da-DK" altLang="da-DK" dirty="0">
                <a:latin typeface="Arial" panose="020B0604020202020204" pitchFamily="34" charset="0"/>
              </a:rPr>
              <a:t>Sker i lukkede grupper – i virkeligheden eller via sociale medier. </a:t>
            </a:r>
          </a:p>
          <a:p>
            <a:pPr marL="0" indent="0" eaLnBrk="0" fontAlgn="base" hangingPunct="0">
              <a:spcBef>
                <a:spcPct val="0"/>
              </a:spcBef>
              <a:spcAft>
                <a:spcPct val="0"/>
              </a:spcAft>
              <a:buNone/>
            </a:pPr>
            <a:endParaRPr lang="da-DK" altLang="da-DK" dirty="0">
              <a:latin typeface="Arial" panose="020B0604020202020204" pitchFamily="34" charset="0"/>
            </a:endParaRPr>
          </a:p>
          <a:p>
            <a:pPr eaLnBrk="0" fontAlgn="base" hangingPunct="0">
              <a:spcBef>
                <a:spcPct val="0"/>
              </a:spcBef>
              <a:spcAft>
                <a:spcPct val="0"/>
              </a:spcAft>
            </a:pPr>
            <a:r>
              <a:rPr lang="da-DK" altLang="da-DK" dirty="0">
                <a:latin typeface="Arial" panose="020B0604020202020204" pitchFamily="34" charset="0"/>
              </a:rPr>
              <a:t>Personen kan tage afstand fra familie, venner, fritidsaktiviteter og andre sociale fællesskaber uden for det ekstreme miljø </a:t>
            </a:r>
          </a:p>
          <a:p>
            <a:pPr eaLnBrk="0" fontAlgn="base" hangingPunct="0">
              <a:spcBef>
                <a:spcPct val="0"/>
              </a:spcBef>
              <a:spcAft>
                <a:spcPct val="0"/>
              </a:spcAft>
            </a:pPr>
            <a:endParaRPr lang="da-DK" altLang="da-DK" dirty="0">
              <a:latin typeface="Arial" panose="020B0604020202020204" pitchFamily="34" charset="0"/>
            </a:endParaRPr>
          </a:p>
          <a:p>
            <a:pPr eaLnBrk="0" fontAlgn="base" hangingPunct="0">
              <a:spcBef>
                <a:spcPct val="0"/>
              </a:spcBef>
              <a:spcAft>
                <a:spcPct val="0"/>
              </a:spcAft>
            </a:pPr>
            <a:r>
              <a:rPr lang="da-DK" altLang="da-DK" dirty="0">
                <a:latin typeface="Arial" panose="020B0604020202020204" pitchFamily="34" charset="0"/>
              </a:rPr>
              <a:t>’Dehumanisering’ – modstanderne ses ikke som mennesker længere – de er bare de andre – om man dræber den ene eller den anden er derfor ligegyldigt. </a:t>
            </a:r>
          </a:p>
          <a:p>
            <a:pPr eaLnBrk="0" fontAlgn="base" hangingPunct="0">
              <a:spcBef>
                <a:spcPct val="0"/>
              </a:spcBef>
              <a:spcAft>
                <a:spcPct val="0"/>
              </a:spcAft>
            </a:pPr>
            <a:endParaRPr lang="da-DK" altLang="da-DK" dirty="0">
              <a:latin typeface="Arial" panose="020B0604020202020204" pitchFamily="34" charset="0"/>
            </a:endParaRPr>
          </a:p>
          <a:p>
            <a:pPr eaLnBrk="0" fontAlgn="base" hangingPunct="0">
              <a:spcBef>
                <a:spcPct val="0"/>
              </a:spcBef>
              <a:spcAft>
                <a:spcPct val="0"/>
              </a:spcAft>
            </a:pPr>
            <a:r>
              <a:rPr lang="da-DK" altLang="da-DK" dirty="0">
                <a:latin typeface="Arial" panose="020B0604020202020204" pitchFamily="34" charset="0"/>
              </a:rPr>
              <a:t>Voldsparathed: det er mere almindeligt end i tror! </a:t>
            </a:r>
          </a:p>
          <a:p>
            <a:pPr lvl="1"/>
            <a:r>
              <a:rPr lang="da-DK" dirty="0"/>
              <a:t>Ex de gule veste, autonome, fodboldhooligans m.fl. </a:t>
            </a:r>
          </a:p>
          <a:p>
            <a:endParaRPr lang="da-DK" dirty="0"/>
          </a:p>
          <a:p>
            <a:endParaRPr lang="da-DK" dirty="0"/>
          </a:p>
        </p:txBody>
      </p:sp>
    </p:spTree>
    <p:extLst>
      <p:ext uri="{BB962C8B-B14F-4D97-AF65-F5344CB8AC3E}">
        <p14:creationId xmlns:p14="http://schemas.microsoft.com/office/powerpoint/2010/main" val="102095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dirty="0"/>
              <a:t>Radikaliseret voldsparat fundamentalisme</a:t>
            </a:r>
          </a:p>
        </p:txBody>
      </p:sp>
      <p:sp>
        <p:nvSpPr>
          <p:cNvPr id="3" name="Pladsholder til indhold 2"/>
          <p:cNvSpPr>
            <a:spLocks noGrp="1"/>
          </p:cNvSpPr>
          <p:nvPr>
            <p:ph idx="1"/>
          </p:nvPr>
        </p:nvSpPr>
        <p:spPr/>
        <p:txBody>
          <a:bodyPr/>
          <a:lstStyle/>
          <a:p>
            <a:r>
              <a:rPr lang="da-DK" dirty="0"/>
              <a:t>Strategi: godkender brug af vold for at opnå idealsamfund</a:t>
            </a:r>
          </a:p>
          <a:p>
            <a:pPr lvl="1"/>
            <a:r>
              <a:rPr lang="da-DK" dirty="0"/>
              <a:t>Her: væbnet kamp for at genskabe kalifatet. </a:t>
            </a:r>
          </a:p>
          <a:p>
            <a:endParaRPr lang="da-DK" dirty="0"/>
          </a:p>
          <a:p>
            <a:r>
              <a:rPr lang="da-DK" dirty="0"/>
              <a:t>Kaldet til Islam i Syrien: https://localeyes.dk/67143-2901-video-opfordrer-til-drab-paa-kendte-danskere/</a:t>
            </a:r>
          </a:p>
        </p:txBody>
      </p:sp>
    </p:spTree>
    <p:extLst>
      <p:ext uri="{BB962C8B-B14F-4D97-AF65-F5344CB8AC3E}">
        <p14:creationId xmlns:p14="http://schemas.microsoft.com/office/powerpoint/2010/main" val="4173045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3100" dirty="0"/>
              <a:t>Kan man sige noget generelt om hvorfor disse mennesker radikaliseres? </a:t>
            </a:r>
            <a:endParaRPr lang="da-DK" dirty="0"/>
          </a:p>
        </p:txBody>
      </p:sp>
      <p:sp>
        <p:nvSpPr>
          <p:cNvPr id="3" name="Pladsholder til indhold 2"/>
          <p:cNvSpPr>
            <a:spLocks noGrp="1"/>
          </p:cNvSpPr>
          <p:nvPr>
            <p:ph idx="1"/>
          </p:nvPr>
        </p:nvSpPr>
        <p:spPr/>
        <p:txBody>
          <a:bodyPr/>
          <a:lstStyle/>
          <a:p>
            <a:r>
              <a:rPr lang="da-DK" dirty="0"/>
              <a:t>Hentes i teksten Ondskabens Banalitet. </a:t>
            </a:r>
          </a:p>
        </p:txBody>
      </p:sp>
    </p:spTree>
    <p:extLst>
      <p:ext uri="{BB962C8B-B14F-4D97-AF65-F5344CB8AC3E}">
        <p14:creationId xmlns:p14="http://schemas.microsoft.com/office/powerpoint/2010/main" val="50848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3200" dirty="0"/>
              <a:t>Kan man sige noget generelt om hvorfor disse mennesker radikaliseres?</a:t>
            </a:r>
          </a:p>
        </p:txBody>
      </p:sp>
      <p:sp>
        <p:nvSpPr>
          <p:cNvPr id="3" name="Pladsholder til indhold 2"/>
          <p:cNvSpPr>
            <a:spLocks noGrp="1"/>
          </p:cNvSpPr>
          <p:nvPr>
            <p:ph idx="1"/>
          </p:nvPr>
        </p:nvSpPr>
        <p:spPr/>
        <p:txBody>
          <a:bodyPr>
            <a:normAutofit fontScale="92500"/>
          </a:bodyPr>
          <a:lstStyle/>
          <a:p>
            <a:r>
              <a:rPr lang="da-DK" dirty="0"/>
              <a:t>Hvorfor radikaliseres unge mennesker</a:t>
            </a:r>
          </a:p>
          <a:p>
            <a:pPr lvl="1"/>
            <a:r>
              <a:rPr lang="da-DK" dirty="0"/>
              <a:t>Fattigdom ikke afgørende – nok nærmere manglende livsmuligheder. </a:t>
            </a:r>
          </a:p>
          <a:p>
            <a:pPr lvl="1"/>
            <a:r>
              <a:rPr lang="da-DK" dirty="0"/>
              <a:t>Af mange grunde – sociale, personlige mm. </a:t>
            </a:r>
          </a:p>
          <a:p>
            <a:pPr lvl="1"/>
            <a:r>
              <a:rPr lang="da-DK" dirty="0"/>
              <a:t>Fremmedgørelse, eventyrlyst, forældreoprør mm. </a:t>
            </a:r>
          </a:p>
          <a:p>
            <a:pPr lvl="1"/>
            <a:r>
              <a:rPr lang="da-DK" dirty="0" err="1"/>
              <a:t>Dvs</a:t>
            </a:r>
            <a:r>
              <a:rPr lang="da-DK" dirty="0"/>
              <a:t> individuelle forklaringer!!!! </a:t>
            </a:r>
          </a:p>
          <a:p>
            <a:r>
              <a:rPr lang="da-DK" dirty="0"/>
              <a:t>hvorfor bliver de militante – </a:t>
            </a:r>
          </a:p>
          <a:p>
            <a:pPr lvl="1"/>
            <a:r>
              <a:rPr lang="da-DK" dirty="0"/>
              <a:t>Ofte en katalysator af militant slags – oveni et meget voldsomt modsætningsforhold til samfundet. </a:t>
            </a:r>
          </a:p>
          <a:p>
            <a:endParaRPr lang="da-DK" dirty="0"/>
          </a:p>
        </p:txBody>
      </p:sp>
    </p:spTree>
    <p:extLst>
      <p:ext uri="{BB962C8B-B14F-4D97-AF65-F5344CB8AC3E}">
        <p14:creationId xmlns:p14="http://schemas.microsoft.com/office/powerpoint/2010/main" val="377534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Tre forklaringsmodeller</a:t>
            </a:r>
          </a:p>
        </p:txBody>
      </p:sp>
      <p:sp>
        <p:nvSpPr>
          <p:cNvPr id="3" name="Pladsholder til indhold 2"/>
          <p:cNvSpPr>
            <a:spLocks noGrp="1"/>
          </p:cNvSpPr>
          <p:nvPr>
            <p:ph idx="1"/>
          </p:nvPr>
        </p:nvSpPr>
        <p:spPr/>
        <p:txBody>
          <a:bodyPr>
            <a:normAutofit fontScale="92500"/>
          </a:bodyPr>
          <a:lstStyle/>
          <a:p>
            <a:pPr marL="514350" indent="-514350">
              <a:buAutoNum type="arabicPeriod"/>
            </a:pPr>
            <a:r>
              <a:rPr lang="da-DK" dirty="0"/>
              <a:t>den </a:t>
            </a:r>
            <a:r>
              <a:rPr lang="da-DK" dirty="0" err="1"/>
              <a:t>essentialistiske</a:t>
            </a:r>
            <a:r>
              <a:rPr lang="da-DK" dirty="0"/>
              <a:t> – islam er lig med terror. </a:t>
            </a:r>
          </a:p>
          <a:p>
            <a:pPr marL="0" indent="0">
              <a:buNone/>
            </a:pPr>
            <a:endParaRPr lang="da-DK" dirty="0"/>
          </a:p>
          <a:p>
            <a:pPr marL="0" indent="0">
              <a:buNone/>
            </a:pPr>
            <a:r>
              <a:rPr lang="da-DK" dirty="0"/>
              <a:t>2.  Kollektivt rationelt politisk projekt – </a:t>
            </a:r>
          </a:p>
          <a:p>
            <a:pPr marL="0" indent="0">
              <a:buNone/>
            </a:pPr>
            <a:r>
              <a:rPr lang="da-DK" dirty="0"/>
              <a:t>	politisk mål - men voldelige midler, fordi det ses som eneste farbare vej at opnå ændringer. </a:t>
            </a:r>
          </a:p>
          <a:p>
            <a:pPr marL="0" indent="0">
              <a:buNone/>
            </a:pPr>
            <a:endParaRPr lang="da-DK" dirty="0"/>
          </a:p>
          <a:p>
            <a:pPr marL="0" indent="0">
              <a:buNone/>
            </a:pPr>
            <a:r>
              <a:rPr lang="da-DK" dirty="0"/>
              <a:t>3. Den individuelt-psykologiske: hvad rører der sig i individet, som er udslagsgivende?	</a:t>
            </a:r>
          </a:p>
        </p:txBody>
      </p:sp>
    </p:spTree>
    <p:extLst>
      <p:ext uri="{BB962C8B-B14F-4D97-AF65-F5344CB8AC3E}">
        <p14:creationId xmlns:p14="http://schemas.microsoft.com/office/powerpoint/2010/main" val="2992150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Tre forklaringsmodeller</a:t>
            </a:r>
          </a:p>
        </p:txBody>
      </p:sp>
      <p:sp>
        <p:nvSpPr>
          <p:cNvPr id="3" name="Pladsholder til indhold 2"/>
          <p:cNvSpPr>
            <a:spLocks noGrp="1"/>
          </p:cNvSpPr>
          <p:nvPr>
            <p:ph idx="1"/>
          </p:nvPr>
        </p:nvSpPr>
        <p:spPr>
          <a:xfrm>
            <a:off x="457200" y="1600200"/>
            <a:ext cx="8686800" cy="5069160"/>
          </a:xfrm>
        </p:spPr>
        <p:txBody>
          <a:bodyPr>
            <a:normAutofit fontScale="85000" lnSpcReduction="10000"/>
          </a:bodyPr>
          <a:lstStyle/>
          <a:p>
            <a:pPr marL="514350" indent="-514350">
              <a:buAutoNum type="arabicPeriod"/>
            </a:pPr>
            <a:r>
              <a:rPr lang="da-DK" dirty="0"/>
              <a:t>den </a:t>
            </a:r>
            <a:r>
              <a:rPr lang="da-DK" dirty="0" err="1"/>
              <a:t>essentialistiske</a:t>
            </a:r>
            <a:r>
              <a:rPr lang="da-DK" dirty="0"/>
              <a:t> – islam og terror hører sammen: </a:t>
            </a:r>
          </a:p>
          <a:p>
            <a:pPr marL="0" indent="0">
              <a:buNone/>
            </a:pPr>
            <a:r>
              <a:rPr lang="da-DK" dirty="0"/>
              <a:t>Martin Henriksen, udlændingeordfører, Dansk Folkeparti. </a:t>
            </a:r>
          </a:p>
          <a:p>
            <a:r>
              <a:rPr lang="da-DK" i="1" dirty="0"/>
              <a:t>Hvad vil du så gøre (ved terrortruslen og islam)?</a:t>
            </a:r>
            <a:endParaRPr lang="da-DK" dirty="0"/>
          </a:p>
          <a:p>
            <a:r>
              <a:rPr lang="da-DK" dirty="0"/>
              <a:t>»Vi skal gøre os klart, at islam er en del af problemet. For ikke at sige problemet. Og vi skal forstå, at det, som har medført, at der er kommet parallelsamfund, ekstremisme og terror i Europa, Danmark og Frankrig, er, at vi har tilladt, at der kommer så mange mennesker fra muslimske lande ind i Europa, og så skal vi begrænse den tilstrømning til så tæt på nul som muligt«.</a:t>
            </a:r>
          </a:p>
          <a:p>
            <a:pPr marL="0" indent="0">
              <a:buNone/>
            </a:pPr>
            <a:endParaRPr lang="da-DK" dirty="0"/>
          </a:p>
          <a:p>
            <a:pPr marL="0" indent="0">
              <a:buNone/>
            </a:pPr>
            <a:r>
              <a:rPr lang="da-DK" dirty="0"/>
              <a:t>Holder denne forklaring: </a:t>
            </a:r>
          </a:p>
        </p:txBody>
      </p:sp>
    </p:spTree>
    <p:extLst>
      <p:ext uri="{BB962C8B-B14F-4D97-AF65-F5344CB8AC3E}">
        <p14:creationId xmlns:p14="http://schemas.microsoft.com/office/powerpoint/2010/main" val="1367178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B36176-D4CD-AB65-01F5-7F733BC60FEF}"/>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DB17BBF5-731E-F622-4433-D4862C1F8E9B}"/>
              </a:ext>
            </a:extLst>
          </p:cNvPr>
          <p:cNvSpPr>
            <a:spLocks noGrp="1"/>
          </p:cNvSpPr>
          <p:nvPr>
            <p:ph idx="1"/>
          </p:nvPr>
        </p:nvSpPr>
        <p:spPr/>
        <p:txBody>
          <a:bodyPr>
            <a:normAutofit fontScale="85000" lnSpcReduction="20000"/>
          </a:bodyPr>
          <a:lstStyle/>
          <a:p>
            <a:r>
              <a:rPr lang="da-DK" dirty="0"/>
              <a:t>Dernæst</a:t>
            </a:r>
          </a:p>
          <a:p>
            <a:r>
              <a:rPr lang="da-DK" dirty="0"/>
              <a:t>4. Strategier til at forklare radikaliseringen. </a:t>
            </a:r>
          </a:p>
          <a:p>
            <a:pPr lvl="1"/>
            <a:r>
              <a:rPr lang="da-DK" dirty="0"/>
              <a:t>De to første forklares blot (eller springes over)</a:t>
            </a:r>
          </a:p>
          <a:p>
            <a:pPr lvl="1"/>
            <a:endParaRPr lang="da-DK" dirty="0"/>
          </a:p>
          <a:p>
            <a:pPr lvl="1"/>
            <a:r>
              <a:rPr lang="da-DK" dirty="0"/>
              <a:t>Gennemgang af cirkelmodel (forklaring vedhæftet) </a:t>
            </a:r>
          </a:p>
          <a:p>
            <a:pPr lvl="1"/>
            <a:r>
              <a:rPr lang="da-DK" dirty="0"/>
              <a:t>5. Eleverne bruger modellen på en eller flere af personerne i Her er Danmarks hellige krigere. (nogle af historierne er lidt tynde – få dem til at tage en anden eller flere)</a:t>
            </a:r>
          </a:p>
          <a:p>
            <a:pPr lvl="1"/>
            <a:r>
              <a:rPr lang="da-DK" dirty="0"/>
              <a:t>Fremlæggelse ved tavlen – genfortæl personens liv og oplevelser – marker hvilke felter, der er ”opfyldt”. </a:t>
            </a:r>
          </a:p>
          <a:p>
            <a:pPr lvl="1"/>
            <a:r>
              <a:rPr lang="da-DK" dirty="0"/>
              <a:t>6 . Hvordan skal vi undgå flere radikaliserede mennesker i samfundet – forslag fra eleverne. </a:t>
            </a:r>
            <a:r>
              <a:rPr lang="da-DK" dirty="0" err="1"/>
              <a:t>Evt</a:t>
            </a:r>
            <a:r>
              <a:rPr lang="da-DK" dirty="0"/>
              <a:t> Aarhusmodellen. </a:t>
            </a:r>
          </a:p>
          <a:p>
            <a:pPr lvl="1"/>
            <a:endParaRPr lang="da-DK" dirty="0"/>
          </a:p>
          <a:p>
            <a:pPr lvl="1"/>
            <a:endParaRPr lang="da-DK" dirty="0"/>
          </a:p>
          <a:p>
            <a:endParaRPr lang="da-DK" dirty="0"/>
          </a:p>
        </p:txBody>
      </p:sp>
    </p:spTree>
    <p:extLst>
      <p:ext uri="{BB962C8B-B14F-4D97-AF65-F5344CB8AC3E}">
        <p14:creationId xmlns:p14="http://schemas.microsoft.com/office/powerpoint/2010/main" val="2727610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Tre forklaringsmodeller</a:t>
            </a:r>
          </a:p>
        </p:txBody>
      </p:sp>
      <p:sp>
        <p:nvSpPr>
          <p:cNvPr id="3" name="Pladsholder til indhold 2"/>
          <p:cNvSpPr>
            <a:spLocks noGrp="1"/>
          </p:cNvSpPr>
          <p:nvPr>
            <p:ph idx="1"/>
          </p:nvPr>
        </p:nvSpPr>
        <p:spPr>
          <a:xfrm>
            <a:off x="457200" y="1600200"/>
            <a:ext cx="8686800" cy="5069160"/>
          </a:xfrm>
        </p:spPr>
        <p:txBody>
          <a:bodyPr>
            <a:normAutofit fontScale="85000" lnSpcReduction="20000"/>
          </a:bodyPr>
          <a:lstStyle/>
          <a:p>
            <a:pPr marL="514350" indent="-514350">
              <a:buAutoNum type="arabicPeriod"/>
            </a:pPr>
            <a:r>
              <a:rPr lang="da-DK" dirty="0"/>
              <a:t>den </a:t>
            </a:r>
            <a:r>
              <a:rPr lang="da-DK" dirty="0" err="1"/>
              <a:t>essentialistiske</a:t>
            </a:r>
            <a:r>
              <a:rPr lang="da-DK" dirty="0"/>
              <a:t> – islam og terror hører sammen: </a:t>
            </a:r>
          </a:p>
          <a:p>
            <a:pPr marL="0" indent="0">
              <a:buNone/>
            </a:pPr>
            <a:r>
              <a:rPr lang="da-DK" dirty="0"/>
              <a:t>Martin Henriksen, udlændingeordfører, Dansk Folkeparti. </a:t>
            </a:r>
          </a:p>
          <a:p>
            <a:r>
              <a:rPr lang="da-DK" i="1" dirty="0"/>
              <a:t>Hvad vil du så gøre (ved terrortruslen og islam)?</a:t>
            </a:r>
            <a:endParaRPr lang="da-DK" dirty="0"/>
          </a:p>
          <a:p>
            <a:r>
              <a:rPr lang="da-DK" dirty="0"/>
              <a:t>»Vi skal gøre os klart, at islam er en del af problemet. For ikke at sige problemet. Og vi skal forstå, at det, som har medført, at der er kommet parallelsamfund, ekstremisme og terror i Europa, Danmark og Frankrig, er, at vi har tilladt, at der kommer så mange mennesker fra muslimske lande ind i Europa, og så skal vi begrænse den tilstrømning til så tæt på nul som muligt«.</a:t>
            </a:r>
          </a:p>
          <a:p>
            <a:pPr marL="0" indent="0">
              <a:buNone/>
            </a:pPr>
            <a:endParaRPr lang="da-DK" dirty="0"/>
          </a:p>
          <a:p>
            <a:pPr marL="857250" lvl="1" indent="-457200">
              <a:buFontTx/>
              <a:buChar char="-"/>
            </a:pPr>
            <a:r>
              <a:rPr lang="da-DK" dirty="0"/>
              <a:t>Kommentarer: Kan ikke forklare ikke-muslimske terrorister. Eller ikke-terroristiske muslimer. Eller kristne terrorister. Blindgyde!</a:t>
            </a:r>
          </a:p>
          <a:p>
            <a:endParaRPr lang="da-DK" i="1" dirty="0"/>
          </a:p>
          <a:p>
            <a:pPr marL="0" indent="0">
              <a:buNone/>
            </a:pPr>
            <a:endParaRPr lang="da-DK" dirty="0"/>
          </a:p>
        </p:txBody>
      </p:sp>
    </p:spTree>
    <p:extLst>
      <p:ext uri="{BB962C8B-B14F-4D97-AF65-F5344CB8AC3E}">
        <p14:creationId xmlns:p14="http://schemas.microsoft.com/office/powerpoint/2010/main" val="2033866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dirty="0"/>
              <a:t> 2. Kollektivt rationelt politisk projekt</a:t>
            </a:r>
          </a:p>
        </p:txBody>
      </p:sp>
      <p:sp>
        <p:nvSpPr>
          <p:cNvPr id="3" name="Pladsholder til indhold 2"/>
          <p:cNvSpPr>
            <a:spLocks noGrp="1"/>
          </p:cNvSpPr>
          <p:nvPr>
            <p:ph idx="1"/>
          </p:nvPr>
        </p:nvSpPr>
        <p:spPr/>
        <p:txBody>
          <a:bodyPr>
            <a:normAutofit fontScale="92500" lnSpcReduction="10000"/>
          </a:bodyPr>
          <a:lstStyle/>
          <a:p>
            <a:pPr lvl="1"/>
            <a:r>
              <a:rPr lang="da-DK" dirty="0"/>
              <a:t>politisk mål - med voldelige midler, fordi det ses som eneste farbare vej at opnå ændringer. </a:t>
            </a:r>
          </a:p>
          <a:p>
            <a:pPr lvl="1"/>
            <a:r>
              <a:rPr lang="da-DK" dirty="0"/>
              <a:t>Andre ex på dette: modstandskamp 1940-45, frivillige i Den spanske borgerkrig, ANC i Sydafrika, frivillige under urolighederne i Nordirland mm. </a:t>
            </a:r>
          </a:p>
          <a:p>
            <a:pPr lvl="1"/>
            <a:endParaRPr lang="da-DK" dirty="0"/>
          </a:p>
          <a:p>
            <a:pPr lvl="1"/>
            <a:r>
              <a:rPr lang="da-DK" dirty="0"/>
              <a:t>Styrker: kan forklare, hvorfor konflikten kan stoppe (målet er opnået i rimelig grad). </a:t>
            </a:r>
          </a:p>
          <a:p>
            <a:pPr lvl="1"/>
            <a:r>
              <a:rPr lang="da-DK" dirty="0"/>
              <a:t>Man tvinges til at se sagen som politisk med voksne selvtænkende individer, ikke religiøse galninge (politisk konflikt er blevet islamiseret) </a:t>
            </a:r>
          </a:p>
          <a:p>
            <a:pPr marL="457200" lvl="1" indent="0">
              <a:buNone/>
            </a:pPr>
            <a:endParaRPr lang="da-DK" dirty="0"/>
          </a:p>
          <a:p>
            <a:endParaRPr lang="da-DK" dirty="0"/>
          </a:p>
        </p:txBody>
      </p:sp>
    </p:spTree>
    <p:extLst>
      <p:ext uri="{BB962C8B-B14F-4D97-AF65-F5344CB8AC3E}">
        <p14:creationId xmlns:p14="http://schemas.microsoft.com/office/powerpoint/2010/main" val="199631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0D81B4-E169-CF90-DBB6-2F09818AE25C}"/>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958CFD86-50C7-CD00-3F44-B08741D5D1BF}"/>
              </a:ext>
            </a:extLst>
          </p:cNvPr>
          <p:cNvSpPr>
            <a:spLocks noGrp="1"/>
          </p:cNvSpPr>
          <p:nvPr>
            <p:ph idx="1"/>
          </p:nvPr>
        </p:nvSpPr>
        <p:spPr/>
        <p:txBody>
          <a:bodyPr/>
          <a:lstStyle/>
          <a:p>
            <a:r>
              <a:rPr lang="da-DK" dirty="0"/>
              <a:t>3. Den individuelt-psykologiske: hvad rører der sig i individet, som er udslagsgivende?</a:t>
            </a:r>
          </a:p>
          <a:p>
            <a:endParaRPr lang="da-DK" dirty="0"/>
          </a:p>
        </p:txBody>
      </p:sp>
    </p:spTree>
    <p:extLst>
      <p:ext uri="{BB962C8B-B14F-4D97-AF65-F5344CB8AC3E}">
        <p14:creationId xmlns:p14="http://schemas.microsoft.com/office/powerpoint/2010/main" val="2111572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endParaRPr lang="da-DK"/>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00" y="112807"/>
            <a:ext cx="8744619" cy="6745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boks 4"/>
          <p:cNvSpPr txBox="1"/>
          <p:nvPr/>
        </p:nvSpPr>
        <p:spPr>
          <a:xfrm>
            <a:off x="5678864" y="2746739"/>
            <a:ext cx="3496406" cy="1477328"/>
          </a:xfrm>
          <a:prstGeom prst="rect">
            <a:avLst/>
          </a:prstGeom>
          <a:noFill/>
        </p:spPr>
        <p:txBody>
          <a:bodyPr wrap="none" rtlCol="0">
            <a:spAutoFit/>
          </a:bodyPr>
          <a:lstStyle/>
          <a:p>
            <a:r>
              <a:rPr lang="da-DK" dirty="0"/>
              <a:t>Deprivation: </a:t>
            </a:r>
            <a:r>
              <a:rPr lang="da-DK" dirty="0" err="1"/>
              <a:t>frustation</a:t>
            </a:r>
            <a:r>
              <a:rPr lang="da-DK" dirty="0"/>
              <a:t> over ikke </a:t>
            </a:r>
          </a:p>
          <a:p>
            <a:r>
              <a:rPr lang="da-DK" dirty="0"/>
              <a:t>at kunne opnå det, man burde </a:t>
            </a:r>
          </a:p>
          <a:p>
            <a:r>
              <a:rPr lang="da-DK" dirty="0"/>
              <a:t>kunne forvente at opnå: </a:t>
            </a:r>
          </a:p>
          <a:p>
            <a:r>
              <a:rPr lang="da-DK" dirty="0"/>
              <a:t>uddannelse, bolig, anerkendelse</a:t>
            </a:r>
            <a:r>
              <a:rPr lang="da-DK" dirty="0">
                <a:sym typeface="Wingdings" panose="05000000000000000000" pitchFamily="2" charset="2"/>
              </a:rPr>
              <a:t> </a:t>
            </a:r>
          </a:p>
          <a:p>
            <a:r>
              <a:rPr lang="da-DK" dirty="0">
                <a:sym typeface="Wingdings" panose="05000000000000000000" pitchFamily="2" charset="2"/>
              </a:rPr>
              <a:t>føles ofte som retfærdig harme</a:t>
            </a:r>
            <a:endParaRPr lang="da-DK" dirty="0"/>
          </a:p>
        </p:txBody>
      </p:sp>
      <p:sp>
        <p:nvSpPr>
          <p:cNvPr id="6" name="Tekstboks 5"/>
          <p:cNvSpPr txBox="1"/>
          <p:nvPr/>
        </p:nvSpPr>
        <p:spPr>
          <a:xfrm>
            <a:off x="3491880" y="817473"/>
            <a:ext cx="2548070" cy="1200329"/>
          </a:xfrm>
          <a:prstGeom prst="rect">
            <a:avLst/>
          </a:prstGeom>
          <a:noFill/>
        </p:spPr>
        <p:txBody>
          <a:bodyPr wrap="none" rtlCol="0">
            <a:spAutoFit/>
          </a:bodyPr>
          <a:lstStyle/>
          <a:p>
            <a:r>
              <a:rPr lang="da-DK" dirty="0"/>
              <a:t>Bindestregsidentitet  / </a:t>
            </a:r>
          </a:p>
          <a:p>
            <a:r>
              <a:rPr lang="da-DK" dirty="0" err="1"/>
              <a:t>tokulturel</a:t>
            </a:r>
            <a:r>
              <a:rPr lang="da-DK" dirty="0"/>
              <a:t> </a:t>
            </a:r>
            <a:r>
              <a:rPr lang="da-DK" dirty="0">
                <a:sym typeface="Wingdings" panose="05000000000000000000" pitchFamily="2" charset="2"/>
              </a:rPr>
              <a:t> rodløs </a:t>
            </a:r>
          </a:p>
          <a:p>
            <a:r>
              <a:rPr lang="da-DK" dirty="0">
                <a:sym typeface="Wingdings" panose="05000000000000000000" pitchFamily="2" charset="2"/>
              </a:rPr>
              <a:t>+ frustration over </a:t>
            </a:r>
          </a:p>
          <a:p>
            <a:r>
              <a:rPr lang="da-DK" dirty="0">
                <a:sym typeface="Wingdings" panose="05000000000000000000" pitchFamily="2" charset="2"/>
              </a:rPr>
              <a:t>manglende anerkendelse</a:t>
            </a:r>
            <a:endParaRPr lang="da-DK" dirty="0"/>
          </a:p>
        </p:txBody>
      </p:sp>
      <p:sp>
        <p:nvSpPr>
          <p:cNvPr id="7" name="Tekstboks 6"/>
          <p:cNvSpPr txBox="1"/>
          <p:nvPr/>
        </p:nvSpPr>
        <p:spPr>
          <a:xfrm>
            <a:off x="22501" y="5445224"/>
            <a:ext cx="4306243" cy="1200329"/>
          </a:xfrm>
          <a:prstGeom prst="rect">
            <a:avLst/>
          </a:prstGeom>
          <a:noFill/>
        </p:spPr>
        <p:txBody>
          <a:bodyPr wrap="none" rtlCol="0">
            <a:spAutoFit/>
          </a:bodyPr>
          <a:lstStyle/>
          <a:p>
            <a:r>
              <a:rPr lang="da-DK" dirty="0"/>
              <a:t>Katalysator: element, </a:t>
            </a:r>
          </a:p>
          <a:p>
            <a:r>
              <a:rPr lang="da-DK" dirty="0"/>
              <a:t>der sætter en proces i </a:t>
            </a:r>
          </a:p>
          <a:p>
            <a:r>
              <a:rPr lang="da-DK" dirty="0"/>
              <a:t>gang – ex dødsfald,</a:t>
            </a:r>
          </a:p>
          <a:p>
            <a:r>
              <a:rPr lang="da-DK" dirty="0"/>
              <a:t> skilsmisse, økonomisk nedtur, </a:t>
            </a:r>
            <a:r>
              <a:rPr lang="da-DK" dirty="0" err="1"/>
              <a:t>radikalisator</a:t>
            </a:r>
            <a:r>
              <a:rPr lang="da-DK" dirty="0"/>
              <a:t>. </a:t>
            </a:r>
          </a:p>
        </p:txBody>
      </p:sp>
    </p:spTree>
    <p:extLst>
      <p:ext uri="{BB962C8B-B14F-4D97-AF65-F5344CB8AC3E}">
        <p14:creationId xmlns:p14="http://schemas.microsoft.com/office/powerpoint/2010/main" val="3491715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Henvisning </a:t>
            </a:r>
          </a:p>
        </p:txBody>
      </p:sp>
      <p:sp>
        <p:nvSpPr>
          <p:cNvPr id="3" name="Pladsholder til indhold 2"/>
          <p:cNvSpPr>
            <a:spLocks noGrp="1"/>
          </p:cNvSpPr>
          <p:nvPr>
            <p:ph idx="1"/>
          </p:nvPr>
        </p:nvSpPr>
        <p:spPr/>
        <p:txBody>
          <a:bodyPr>
            <a:normAutofit fontScale="77500" lnSpcReduction="20000"/>
          </a:bodyPr>
          <a:lstStyle/>
          <a:p>
            <a:r>
              <a:rPr lang="da-DK" dirty="0"/>
              <a:t>Radikaliseringsmodellen.pdf : </a:t>
            </a:r>
          </a:p>
          <a:p>
            <a:r>
              <a:rPr lang="da-DK" dirty="0"/>
              <a:t>Transnational </a:t>
            </a:r>
            <a:r>
              <a:rPr lang="da-DK" dirty="0" err="1"/>
              <a:t>Terrorism</a:t>
            </a:r>
            <a:r>
              <a:rPr lang="da-DK" dirty="0"/>
              <a:t>, </a:t>
            </a:r>
            <a:r>
              <a:rPr lang="en-US" dirty="0"/>
              <a:t>Security &amp; the Rule of Law: </a:t>
            </a:r>
            <a:r>
              <a:rPr lang="en-US" i="1" dirty="0"/>
              <a:t>Causal Factors of </a:t>
            </a:r>
            <a:r>
              <a:rPr lang="en-US" i="1" dirty="0" err="1"/>
              <a:t>Radicalisation</a:t>
            </a:r>
            <a:r>
              <a:rPr lang="en-US" dirty="0"/>
              <a:t>. </a:t>
            </a:r>
          </a:p>
          <a:p>
            <a:r>
              <a:rPr lang="da-DK" dirty="0"/>
              <a:t>Fundet 5/12-2014 på: </a:t>
            </a:r>
          </a:p>
          <a:p>
            <a:r>
              <a:rPr lang="da-DK" u="sng" dirty="0">
                <a:hlinkClick r:id="rId2"/>
              </a:rPr>
              <a:t>https://www.nyidanmark.dk/NR/rdonlyres/1AD2A640-18BD-4C2E-922D-C70B2F963D3E/0/radikaliseringsmodel.pdf</a:t>
            </a:r>
          </a:p>
          <a:p>
            <a:r>
              <a:rPr lang="da-DK" dirty="0"/>
              <a:t>Modellen er baseret på rapporten: </a:t>
            </a:r>
            <a:r>
              <a:rPr lang="da-DK" dirty="0" err="1"/>
              <a:t>Radicalisation</a:t>
            </a:r>
            <a:r>
              <a:rPr lang="da-DK" dirty="0"/>
              <a:t>, </a:t>
            </a:r>
            <a:r>
              <a:rPr lang="da-DK" dirty="0" err="1"/>
              <a:t>Recruitment</a:t>
            </a:r>
            <a:r>
              <a:rPr lang="da-DK" dirty="0"/>
              <a:t> and the EU </a:t>
            </a:r>
            <a:r>
              <a:rPr lang="da-DK" dirty="0" err="1"/>
              <a:t>Counter-radicalisation</a:t>
            </a:r>
            <a:r>
              <a:rPr lang="da-DK" dirty="0"/>
              <a:t> </a:t>
            </a:r>
            <a:r>
              <a:rPr lang="da-DK" dirty="0" err="1"/>
              <a:t>Strategy</a:t>
            </a:r>
            <a:r>
              <a:rPr lang="da-DK" dirty="0"/>
              <a:t>. </a:t>
            </a:r>
          </a:p>
          <a:p>
            <a:r>
              <a:rPr lang="da-DK" dirty="0"/>
              <a:t>17. november 2008. </a:t>
            </a:r>
          </a:p>
          <a:p>
            <a:r>
              <a:rPr lang="da-DK" dirty="0"/>
              <a:t>Fundet 8. december 2015 på: </a:t>
            </a:r>
            <a:r>
              <a:rPr lang="da-DK" u="sng" dirty="0">
                <a:hlinkClick r:id="rId3"/>
              </a:rPr>
              <a:t>http://www.gdr-elsj.eu/wp-content/uploads/2014/02/doc2-WP4-Del-7.pdf</a:t>
            </a:r>
          </a:p>
          <a:p>
            <a:endParaRPr lang="da" dirty="0"/>
          </a:p>
          <a:p>
            <a:endParaRPr lang="da-DK" dirty="0"/>
          </a:p>
        </p:txBody>
      </p:sp>
    </p:spTree>
    <p:extLst>
      <p:ext uri="{BB962C8B-B14F-4D97-AF65-F5344CB8AC3E}">
        <p14:creationId xmlns:p14="http://schemas.microsoft.com/office/powerpoint/2010/main" val="135549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Radikalisering </a:t>
            </a:r>
          </a:p>
        </p:txBody>
      </p:sp>
      <p:sp>
        <p:nvSpPr>
          <p:cNvPr id="3" name="Pladsholder til indhold 2"/>
          <p:cNvSpPr>
            <a:spLocks noGrp="1"/>
          </p:cNvSpPr>
          <p:nvPr>
            <p:ph idx="1"/>
          </p:nvPr>
        </p:nvSpPr>
        <p:spPr/>
        <p:txBody>
          <a:bodyPr>
            <a:normAutofit fontScale="92500"/>
          </a:bodyPr>
          <a:lstStyle/>
          <a:p>
            <a:pPr marL="514350" indent="-514350">
              <a:buFont typeface="+mj-lt"/>
              <a:buAutoNum type="arabicPeriod"/>
            </a:pPr>
            <a:r>
              <a:rPr lang="da-DK" dirty="0"/>
              <a:t>Valg en hellig kriger og undersøg, om modellen kan forklare hans/hendes radikalisering? </a:t>
            </a:r>
          </a:p>
          <a:p>
            <a:pPr marL="400050" lvl="1" indent="0">
              <a:buNone/>
            </a:pPr>
            <a:r>
              <a:rPr lang="da-DK" dirty="0"/>
              <a:t>	udpeget gruppe: </a:t>
            </a:r>
            <a:r>
              <a:rPr lang="da-DK" dirty="0" err="1"/>
              <a:t>Brenton</a:t>
            </a:r>
            <a:r>
              <a:rPr lang="da-DK" dirty="0"/>
              <a:t> </a:t>
            </a:r>
            <a:r>
              <a:rPr lang="da-DK" dirty="0" err="1"/>
              <a:t>Tarrant</a:t>
            </a:r>
            <a:r>
              <a:rPr lang="da-DK" dirty="0"/>
              <a:t> – terroristen bag massakren på 51 muslimer i </a:t>
            </a:r>
            <a:r>
              <a:rPr lang="da-DK" dirty="0" err="1"/>
              <a:t>Christchurch</a:t>
            </a:r>
            <a:r>
              <a:rPr lang="da-DK" dirty="0"/>
              <a:t>, New Zealand, fredag 15. marts 2019.  </a:t>
            </a:r>
          </a:p>
          <a:p>
            <a:pPr marL="0" indent="0">
              <a:buNone/>
            </a:pPr>
            <a:r>
              <a:rPr lang="da-DK" dirty="0">
                <a:hlinkClick r:id="rId2"/>
              </a:rPr>
              <a:t>https://en.wikipedia.org/wiki/Christchurch_mosque_shootings</a:t>
            </a:r>
            <a:endParaRPr lang="da-DK" dirty="0"/>
          </a:p>
          <a:p>
            <a:pPr marL="0" indent="0">
              <a:buNone/>
            </a:pPr>
            <a:r>
              <a:rPr lang="da-DK" dirty="0"/>
              <a:t>2.   Hvordan skal man undgå radikalisering og voldsparathed? </a:t>
            </a:r>
          </a:p>
        </p:txBody>
      </p:sp>
    </p:spTree>
    <p:extLst>
      <p:ext uri="{BB962C8B-B14F-4D97-AF65-F5344CB8AC3E}">
        <p14:creationId xmlns:p14="http://schemas.microsoft.com/office/powerpoint/2010/main" val="3092260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sz="3600" dirty="0"/>
              <a:t>Hvordan skal samfundet undgå radikalisering af enhver slags? (højre, venstre, religiøs </a:t>
            </a:r>
            <a:r>
              <a:rPr lang="da-DK" sz="3600" dirty="0" err="1"/>
              <a:t>osv</a:t>
            </a:r>
            <a:r>
              <a:rPr lang="da-DK" sz="3600" dirty="0"/>
              <a:t>)</a:t>
            </a:r>
            <a:r>
              <a:rPr lang="da-DK" dirty="0"/>
              <a:t> </a:t>
            </a:r>
          </a:p>
        </p:txBody>
      </p:sp>
      <p:sp>
        <p:nvSpPr>
          <p:cNvPr id="3" name="Pladsholder til indhold 2"/>
          <p:cNvSpPr>
            <a:spLocks noGrp="1"/>
          </p:cNvSpPr>
          <p:nvPr>
            <p:ph idx="1"/>
          </p:nvPr>
        </p:nvSpPr>
        <p:spPr/>
        <p:txBody>
          <a:bodyPr>
            <a:normAutofit/>
          </a:bodyPr>
          <a:lstStyle/>
          <a:p>
            <a:pPr marL="457200" lvl="1" indent="0">
              <a:buNone/>
            </a:pPr>
            <a:endParaRPr lang="da-DK" dirty="0"/>
          </a:p>
        </p:txBody>
      </p:sp>
    </p:spTree>
    <p:extLst>
      <p:ext uri="{BB962C8B-B14F-4D97-AF65-F5344CB8AC3E}">
        <p14:creationId xmlns:p14="http://schemas.microsoft.com/office/powerpoint/2010/main" val="2797096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sz="3600" dirty="0"/>
              <a:t>Hvordan skal samfundet undgå radikalisering af enhver slags? (højre, venstre, religiøs </a:t>
            </a:r>
            <a:r>
              <a:rPr lang="da-DK" sz="3600" dirty="0" err="1"/>
              <a:t>osv</a:t>
            </a:r>
            <a:r>
              <a:rPr lang="da-DK" sz="3600" dirty="0"/>
              <a:t>)</a:t>
            </a:r>
            <a:r>
              <a:rPr lang="da-DK" dirty="0"/>
              <a:t> </a:t>
            </a:r>
          </a:p>
        </p:txBody>
      </p:sp>
      <p:sp>
        <p:nvSpPr>
          <p:cNvPr id="3" name="Pladsholder til indhold 2"/>
          <p:cNvSpPr>
            <a:spLocks noGrp="1"/>
          </p:cNvSpPr>
          <p:nvPr>
            <p:ph idx="1"/>
          </p:nvPr>
        </p:nvSpPr>
        <p:spPr/>
        <p:txBody>
          <a:bodyPr>
            <a:normAutofit fontScale="85000" lnSpcReduction="20000"/>
          </a:bodyPr>
          <a:lstStyle/>
          <a:p>
            <a:r>
              <a:rPr lang="da-DK" dirty="0"/>
              <a:t>Anerkendelse af andre identiteter og forskelle</a:t>
            </a:r>
          </a:p>
          <a:p>
            <a:r>
              <a:rPr lang="da-DK" dirty="0"/>
              <a:t>Bedre til at inddrage alle i foreningsliv/politisk arbejde/uddannelse mm. </a:t>
            </a:r>
          </a:p>
          <a:p>
            <a:r>
              <a:rPr lang="da-DK" dirty="0"/>
              <a:t>Samfundet må indse, at tryk avler modtryk:</a:t>
            </a:r>
          </a:p>
          <a:p>
            <a:pPr lvl="1"/>
            <a:r>
              <a:rPr lang="da-DK" dirty="0"/>
              <a:t>Ex: Muhammed-karikaturer</a:t>
            </a:r>
          </a:p>
          <a:p>
            <a:pPr lvl="1"/>
            <a:r>
              <a:rPr lang="da-DK" dirty="0"/>
              <a:t>Ex: krige i Mellemøsten </a:t>
            </a:r>
            <a:r>
              <a:rPr lang="da-DK" dirty="0">
                <a:sym typeface="Wingdings" panose="05000000000000000000" pitchFamily="2" charset="2"/>
              </a:rPr>
              <a:t> mange muslimske ofre </a:t>
            </a:r>
          </a:p>
          <a:p>
            <a:pPr lvl="1"/>
            <a:r>
              <a:rPr lang="da-DK" dirty="0">
                <a:sym typeface="Wingdings" panose="05000000000000000000" pitchFamily="2" charset="2"/>
              </a:rPr>
              <a:t>Politikere, der taler hårdt mod visse grupper  støder folk ud. </a:t>
            </a:r>
          </a:p>
          <a:p>
            <a:r>
              <a:rPr lang="da-DK" dirty="0">
                <a:sym typeface="Wingdings" panose="05000000000000000000" pitchFamily="2" charset="2"/>
              </a:rPr>
              <a:t>Den enkelte: møde andre med anerkendelse </a:t>
            </a:r>
          </a:p>
          <a:p>
            <a:pPr lvl="1"/>
            <a:r>
              <a:rPr lang="da-DK" dirty="0">
                <a:sym typeface="Wingdings" panose="05000000000000000000" pitchFamily="2" charset="2"/>
              </a:rPr>
              <a:t>Ex: ikke diskriminere (ved bolig, køen i diskoteket, ved legeaftaler </a:t>
            </a:r>
            <a:r>
              <a:rPr lang="da-DK" dirty="0" err="1">
                <a:sym typeface="Wingdings" panose="05000000000000000000" pitchFamily="2" charset="2"/>
              </a:rPr>
              <a:t>osv</a:t>
            </a:r>
            <a:r>
              <a:rPr lang="da-DK" dirty="0">
                <a:sym typeface="Wingdings" panose="05000000000000000000" pitchFamily="2" charset="2"/>
              </a:rPr>
              <a:t>… ) </a:t>
            </a:r>
          </a:p>
          <a:p>
            <a:pPr lvl="1"/>
            <a:r>
              <a:rPr lang="da-DK" dirty="0">
                <a:sym typeface="Wingdings" panose="05000000000000000000" pitchFamily="2" charset="2"/>
              </a:rPr>
              <a:t>Hilse pænt, inddrage osv. </a:t>
            </a:r>
          </a:p>
          <a:p>
            <a:pPr marL="457200" lvl="1" indent="0">
              <a:buNone/>
            </a:pPr>
            <a:endParaRPr lang="da-DK" dirty="0"/>
          </a:p>
        </p:txBody>
      </p:sp>
    </p:spTree>
    <p:extLst>
      <p:ext uri="{BB962C8B-B14F-4D97-AF65-F5344CB8AC3E}">
        <p14:creationId xmlns:p14="http://schemas.microsoft.com/office/powerpoint/2010/main" val="3185989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Politisk pres på minoritet</a:t>
            </a:r>
          </a:p>
        </p:txBody>
      </p:sp>
      <p:sp>
        <p:nvSpPr>
          <p:cNvPr id="3" name="Pladsholder til indhold 2"/>
          <p:cNvSpPr>
            <a:spLocks noGrp="1"/>
          </p:cNvSpPr>
          <p:nvPr>
            <p:ph idx="1"/>
          </p:nvPr>
        </p:nvSpPr>
        <p:spPr/>
        <p:txBody>
          <a:bodyPr>
            <a:normAutofit fontScale="77500" lnSpcReduction="20000"/>
          </a:bodyPr>
          <a:lstStyle/>
          <a:p>
            <a:r>
              <a:rPr lang="da-DK" dirty="0"/>
              <a:t>DF: forslag om forbud mod religiøse skæg på hospitalerne. De andre partier hoppede med. </a:t>
            </a:r>
          </a:p>
          <a:p>
            <a:r>
              <a:rPr lang="da-DK" dirty="0" err="1"/>
              <a:t>Soc.dem</a:t>
            </a:r>
            <a:r>
              <a:rPr lang="da-DK" dirty="0"/>
              <a:t>: forbud mod, at unge af muslimsk baggrund i visse kvarterer må være ude efter kl. 20.00. </a:t>
            </a:r>
          </a:p>
          <a:p>
            <a:r>
              <a:rPr lang="da-DK" dirty="0"/>
              <a:t>Konservative: Stop Nazi-islamisme (kampagne) </a:t>
            </a:r>
          </a:p>
          <a:p>
            <a:r>
              <a:rPr lang="da-DK" dirty="0"/>
              <a:t>VKLA-regeringen + </a:t>
            </a:r>
            <a:r>
              <a:rPr lang="da-DK" dirty="0" err="1"/>
              <a:t>Soc.dem</a:t>
            </a:r>
            <a:r>
              <a:rPr lang="da-DK" dirty="0"/>
              <a:t>: </a:t>
            </a:r>
            <a:r>
              <a:rPr lang="da-DK" dirty="0" err="1"/>
              <a:t>tildækningforbuddet</a:t>
            </a:r>
            <a:r>
              <a:rPr lang="da-DK" dirty="0"/>
              <a:t>. </a:t>
            </a:r>
          </a:p>
          <a:p>
            <a:r>
              <a:rPr lang="da-DK" dirty="0"/>
              <a:t>VKLA+ </a:t>
            </a:r>
            <a:r>
              <a:rPr lang="da-DK" dirty="0" err="1"/>
              <a:t>soc.dem</a:t>
            </a:r>
            <a:r>
              <a:rPr lang="da-DK" dirty="0"/>
              <a:t>: Imam-loven – egentlig en lov, der er rettet med alle hadprædikanter, der bringer ekstremistiske budskaber. </a:t>
            </a:r>
          </a:p>
          <a:p>
            <a:r>
              <a:rPr lang="da-DK" dirty="0"/>
              <a:t>Tørklædeforbud for piger op til 15, sommeren 2022. </a:t>
            </a:r>
          </a:p>
          <a:p>
            <a:endParaRPr lang="da-DK" dirty="0"/>
          </a:p>
          <a:p>
            <a:r>
              <a:rPr lang="da-DK" dirty="0"/>
              <a:t>Flere forslag fra et de store toneangivende partier (s, v, k…) </a:t>
            </a:r>
          </a:p>
        </p:txBody>
      </p:sp>
    </p:spTree>
    <p:extLst>
      <p:ext uri="{BB962C8B-B14F-4D97-AF65-F5344CB8AC3E}">
        <p14:creationId xmlns:p14="http://schemas.microsoft.com/office/powerpoint/2010/main" val="3547535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normAutofit fontScale="85000" lnSpcReduction="20000"/>
          </a:bodyPr>
          <a:lstStyle/>
          <a:p>
            <a:r>
              <a:rPr lang="da-DK" b="1" dirty="0"/>
              <a:t>DF-profil kritiserer Aldi for at erstatte »julemedister« med »vintermedister« – men han har overset en vigtig detalje</a:t>
            </a:r>
          </a:p>
          <a:p>
            <a:r>
              <a:rPr lang="da-DK" dirty="0"/>
              <a:t>En såkaldt vintermedister fra Aldi har fået Dansk Folkepartis Peter Skaarup til at reagere. Han er bekymret for, at julen er ved at blive sløjfet. Medisterproducenten og supermarkedskæden undrer sig: »Det her er ikke noget forsøg på at manipulere vores hyggelige jul væk.«</a:t>
            </a:r>
          </a:p>
          <a:p>
            <a:r>
              <a:rPr lang="da-DK" dirty="0"/>
              <a:t>18. </a:t>
            </a:r>
            <a:r>
              <a:rPr lang="da-DK" dirty="0" err="1"/>
              <a:t>nov</a:t>
            </a:r>
            <a:r>
              <a:rPr lang="da-DK"/>
              <a:t> 2019: https://www.berlingske.dk/politik/df-profil-kritiserer-aldi-for-at-erstatte-julemedister-med-vintermedister</a:t>
            </a:r>
          </a:p>
        </p:txBody>
      </p:sp>
    </p:spTree>
    <p:extLst>
      <p:ext uri="{BB962C8B-B14F-4D97-AF65-F5344CB8AC3E}">
        <p14:creationId xmlns:p14="http://schemas.microsoft.com/office/powerpoint/2010/main" val="264565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A600B7-49AE-463B-58E0-B5262F2A6D7C}"/>
              </a:ext>
            </a:extLst>
          </p:cNvPr>
          <p:cNvSpPr>
            <a:spLocks noGrp="1"/>
          </p:cNvSpPr>
          <p:nvPr>
            <p:ph type="title"/>
          </p:nvPr>
        </p:nvSpPr>
        <p:spPr/>
        <p:txBody>
          <a:bodyPr/>
          <a:lstStyle/>
          <a:p>
            <a:r>
              <a:rPr lang="da-DK" dirty="0" err="1"/>
              <a:t>Evt</a:t>
            </a:r>
            <a:r>
              <a:rPr lang="da-DK" dirty="0"/>
              <a:t> forlængelser</a:t>
            </a:r>
          </a:p>
        </p:txBody>
      </p:sp>
      <p:sp>
        <p:nvSpPr>
          <p:cNvPr id="3" name="Pladsholder til indhold 2">
            <a:extLst>
              <a:ext uri="{FF2B5EF4-FFF2-40B4-BE49-F238E27FC236}">
                <a16:creationId xmlns:a16="http://schemas.microsoft.com/office/drawing/2014/main" id="{925D8AE9-B640-B711-D7D5-1079741547D2}"/>
              </a:ext>
            </a:extLst>
          </p:cNvPr>
          <p:cNvSpPr>
            <a:spLocks noGrp="1"/>
          </p:cNvSpPr>
          <p:nvPr>
            <p:ph idx="1"/>
          </p:nvPr>
        </p:nvSpPr>
        <p:spPr/>
        <p:txBody>
          <a:bodyPr/>
          <a:lstStyle/>
          <a:p>
            <a:r>
              <a:rPr lang="da-DK" dirty="0"/>
              <a:t>Se en film om radikaliserede unge – forslag nævnt. </a:t>
            </a:r>
          </a:p>
          <a:p>
            <a:r>
              <a:rPr lang="da-DK" dirty="0"/>
              <a:t>Perspektivering: </a:t>
            </a:r>
            <a:r>
              <a:rPr lang="da-DK" dirty="0" err="1"/>
              <a:t>Incels</a:t>
            </a:r>
            <a:r>
              <a:rPr lang="da-DK" dirty="0"/>
              <a:t> – ufrivilligt single </a:t>
            </a:r>
            <a:r>
              <a:rPr lang="da-DK" dirty="0">
                <a:sym typeface="Wingdings" panose="05000000000000000000" pitchFamily="2" charset="2"/>
              </a:rPr>
              <a:t> kan føre til massedrab. </a:t>
            </a:r>
          </a:p>
          <a:p>
            <a:r>
              <a:rPr lang="da-DK" dirty="0">
                <a:sym typeface="Wingdings" panose="05000000000000000000" pitchFamily="2" charset="2"/>
              </a:rPr>
              <a:t>Eksempel på radikalisering </a:t>
            </a:r>
            <a:r>
              <a:rPr lang="da-DK" dirty="0" err="1">
                <a:sym typeface="Wingdings" panose="05000000000000000000" pitchFamily="2" charset="2"/>
              </a:rPr>
              <a:t>pga</a:t>
            </a:r>
            <a:r>
              <a:rPr lang="da-DK" dirty="0">
                <a:sym typeface="Wingdings" panose="05000000000000000000" pitchFamily="2" charset="2"/>
              </a:rPr>
              <a:t> manglende anerkendelse – måske der er lighedstræk med øvrig radikalisering? </a:t>
            </a:r>
            <a:endParaRPr lang="da-DK" dirty="0"/>
          </a:p>
        </p:txBody>
      </p:sp>
    </p:spTree>
    <p:extLst>
      <p:ext uri="{BB962C8B-B14F-4D97-AF65-F5344CB8AC3E}">
        <p14:creationId xmlns:p14="http://schemas.microsoft.com/office/powerpoint/2010/main" val="34073856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Konklusion: </a:t>
            </a:r>
          </a:p>
        </p:txBody>
      </p:sp>
      <p:sp>
        <p:nvSpPr>
          <p:cNvPr id="3" name="Pladsholder til indhold 2"/>
          <p:cNvSpPr>
            <a:spLocks noGrp="1"/>
          </p:cNvSpPr>
          <p:nvPr>
            <p:ph idx="1"/>
          </p:nvPr>
        </p:nvSpPr>
        <p:spPr/>
        <p:txBody>
          <a:bodyPr>
            <a:normAutofit/>
          </a:bodyPr>
          <a:lstStyle/>
          <a:p>
            <a:endParaRPr lang="da-DK" dirty="0"/>
          </a:p>
          <a:p>
            <a:r>
              <a:rPr lang="da-DK" dirty="0"/>
              <a:t>og hvordan kan samfundet undgå det? </a:t>
            </a:r>
          </a:p>
          <a:p>
            <a:pPr lvl="1"/>
            <a:r>
              <a:rPr lang="da-DK" dirty="0"/>
              <a:t>Anerkendelse af dén, den anden ER! </a:t>
            </a:r>
          </a:p>
          <a:p>
            <a:pPr lvl="1"/>
            <a:r>
              <a:rPr lang="da-DK" dirty="0"/>
              <a:t>Inkluderende fællesskaber </a:t>
            </a:r>
          </a:p>
          <a:p>
            <a:pPr lvl="1"/>
            <a:r>
              <a:rPr lang="da-DK" dirty="0"/>
              <a:t>Måske er ytringsomtanke lige så vigtigt som ytringsfrihed…? </a:t>
            </a:r>
          </a:p>
          <a:p>
            <a:pPr lvl="1"/>
            <a:endParaRPr lang="da-DK" dirty="0"/>
          </a:p>
        </p:txBody>
      </p:sp>
    </p:spTree>
    <p:extLst>
      <p:ext uri="{BB962C8B-B14F-4D97-AF65-F5344CB8AC3E}">
        <p14:creationId xmlns:p14="http://schemas.microsoft.com/office/powerpoint/2010/main" val="2086140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A321F3-3F8A-4C75-A512-732E378A4260}"/>
              </a:ext>
            </a:extLst>
          </p:cNvPr>
          <p:cNvSpPr>
            <a:spLocks noGrp="1"/>
          </p:cNvSpPr>
          <p:nvPr>
            <p:ph type="title"/>
          </p:nvPr>
        </p:nvSpPr>
        <p:spPr/>
        <p:txBody>
          <a:bodyPr/>
          <a:lstStyle/>
          <a:p>
            <a:r>
              <a:rPr lang="da-DK" dirty="0"/>
              <a:t>Fra en kronik… </a:t>
            </a:r>
          </a:p>
        </p:txBody>
      </p:sp>
      <p:sp>
        <p:nvSpPr>
          <p:cNvPr id="3" name="Pladsholder til indhold 2">
            <a:extLst>
              <a:ext uri="{FF2B5EF4-FFF2-40B4-BE49-F238E27FC236}">
                <a16:creationId xmlns:a16="http://schemas.microsoft.com/office/drawing/2014/main" id="{ABCE99F9-6D65-4B61-B549-298C955D0AB3}"/>
              </a:ext>
            </a:extLst>
          </p:cNvPr>
          <p:cNvSpPr>
            <a:spLocks noGrp="1"/>
          </p:cNvSpPr>
          <p:nvPr>
            <p:ph idx="1"/>
          </p:nvPr>
        </p:nvSpPr>
        <p:spPr/>
        <p:txBody>
          <a:bodyPr>
            <a:normAutofit fontScale="70000" lnSpcReduction="20000"/>
          </a:bodyPr>
          <a:lstStyle/>
          <a:p>
            <a:pPr marL="0" indent="0">
              <a:buNone/>
            </a:pPr>
            <a:r>
              <a:rPr lang="da-DK" dirty="0"/>
              <a:t>Radikaliseringen er ikke sket i et socialt vakuum eller i et hermetisk lukket parallelsamfund. Disse unge er vokset op i et samfund, hvor de ofte er blevet stemplet som anderledes på grund af deres religion og etniske ophav. Mange af deres forældres generation har boet i op mod tyve år i Danmark uden en eneste gang at have været inviteret indenfor på besøg i et dansk hjem. Samtidig er de blevet mødt med stadig stigende krav om integration. Men integration kan ikke alene gennemføres med forbud, krav og tvangsspredning af indvandrere og deres børn. </a:t>
            </a:r>
          </a:p>
          <a:p>
            <a:pPr marL="0" indent="0">
              <a:buNone/>
            </a:pPr>
            <a:r>
              <a:rPr lang="da-DK" dirty="0"/>
              <a:t>Den manglende integration er resultatet af en proces, hvor religiøse og kulturelle forskelle mellem mennesker gradvist er blevet vigtigere end lighederne, og hvor befolkningsgrupper i stigende omfang polariseres og vendes mod hinanden. </a:t>
            </a:r>
          </a:p>
          <a:p>
            <a:pPr marL="0" indent="0">
              <a:buNone/>
            </a:pPr>
            <a:r>
              <a:rPr lang="da-DK" sz="2300" dirty="0"/>
              <a:t>Christian Suhr Nielsen: Kronik: Hjernevask og radikalisering i </a:t>
            </a:r>
            <a:r>
              <a:rPr lang="da-DK" sz="2300" dirty="0" err="1"/>
              <a:t>Grimhøjmoskéen</a:t>
            </a:r>
            <a:r>
              <a:rPr lang="da-DK" sz="2300" dirty="0"/>
              <a:t>. Politiken, 16. januar 2015.</a:t>
            </a:r>
          </a:p>
          <a:p>
            <a:endParaRPr lang="da-DK" dirty="0"/>
          </a:p>
        </p:txBody>
      </p:sp>
    </p:spTree>
    <p:extLst>
      <p:ext uri="{BB962C8B-B14F-4D97-AF65-F5344CB8AC3E}">
        <p14:creationId xmlns:p14="http://schemas.microsoft.com/office/powerpoint/2010/main" val="3682959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dirty="0"/>
              <a:t>Hvordan skal samfundet forholde sig til ideologerne? </a:t>
            </a:r>
          </a:p>
        </p:txBody>
      </p:sp>
      <p:sp>
        <p:nvSpPr>
          <p:cNvPr id="3" name="Pladsholder til indhold 2"/>
          <p:cNvSpPr>
            <a:spLocks noGrp="1"/>
          </p:cNvSpPr>
          <p:nvPr>
            <p:ph idx="1"/>
          </p:nvPr>
        </p:nvSpPr>
        <p:spPr>
          <a:xfrm>
            <a:off x="457200" y="1600200"/>
            <a:ext cx="8579296" cy="4525963"/>
          </a:xfrm>
        </p:spPr>
        <p:txBody>
          <a:bodyPr>
            <a:normAutofit/>
          </a:bodyPr>
          <a:lstStyle/>
          <a:p>
            <a:r>
              <a:rPr lang="da-DK" dirty="0" err="1"/>
              <a:t>Anjem</a:t>
            </a:r>
            <a:r>
              <a:rPr lang="da-DK" dirty="0"/>
              <a:t> </a:t>
            </a:r>
            <a:r>
              <a:rPr lang="da-DK" dirty="0" err="1"/>
              <a:t>Choudary</a:t>
            </a:r>
            <a:r>
              <a:rPr lang="da-DK" dirty="0"/>
              <a:t>, </a:t>
            </a:r>
          </a:p>
          <a:p>
            <a:r>
              <a:rPr lang="da-DK" dirty="0"/>
              <a:t>Af pakistansk familie, boet hele sit liv i England</a:t>
            </a:r>
          </a:p>
          <a:p>
            <a:r>
              <a:rPr lang="da-DK" dirty="0"/>
              <a:t>Tidligere imam ved </a:t>
            </a:r>
            <a:r>
              <a:rPr lang="da-DK" dirty="0" err="1"/>
              <a:t>Finsbury</a:t>
            </a:r>
            <a:r>
              <a:rPr lang="da-DK" dirty="0"/>
              <a:t>-moskeen i London. </a:t>
            </a:r>
          </a:p>
          <a:p>
            <a:r>
              <a:rPr lang="da-DK" dirty="0"/>
              <a:t>Stærkt radikal og har et stort navn indenfor radikaliserede kredse. </a:t>
            </a:r>
          </a:p>
          <a:p>
            <a:r>
              <a:rPr lang="da-DK" dirty="0"/>
              <a:t>Gæt hans uddannelse. </a:t>
            </a:r>
          </a:p>
        </p:txBody>
      </p:sp>
    </p:spTree>
    <p:extLst>
      <p:ext uri="{BB962C8B-B14F-4D97-AF65-F5344CB8AC3E}">
        <p14:creationId xmlns:p14="http://schemas.microsoft.com/office/powerpoint/2010/main" val="2201698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dirty="0"/>
              <a:t>Hvordan skal samfundet forholde sig til ideologerne? </a:t>
            </a:r>
          </a:p>
        </p:txBody>
      </p:sp>
      <p:sp>
        <p:nvSpPr>
          <p:cNvPr id="3" name="Pladsholder til indhold 2"/>
          <p:cNvSpPr>
            <a:spLocks noGrp="1"/>
          </p:cNvSpPr>
          <p:nvPr>
            <p:ph idx="1"/>
          </p:nvPr>
        </p:nvSpPr>
        <p:spPr>
          <a:xfrm>
            <a:off x="457200" y="1600200"/>
            <a:ext cx="8579296" cy="4525963"/>
          </a:xfrm>
        </p:spPr>
        <p:txBody>
          <a:bodyPr>
            <a:normAutofit/>
          </a:bodyPr>
          <a:lstStyle/>
          <a:p>
            <a:r>
              <a:rPr lang="da-DK" dirty="0" err="1"/>
              <a:t>Anjem</a:t>
            </a:r>
            <a:r>
              <a:rPr lang="da-DK" dirty="0"/>
              <a:t> </a:t>
            </a:r>
            <a:r>
              <a:rPr lang="da-DK" dirty="0" err="1"/>
              <a:t>Choudary</a:t>
            </a:r>
            <a:r>
              <a:rPr lang="da-DK" dirty="0"/>
              <a:t>, </a:t>
            </a:r>
          </a:p>
          <a:p>
            <a:r>
              <a:rPr lang="da-DK" dirty="0"/>
              <a:t>Af pakistansk familie, boet hele sit liv i England</a:t>
            </a:r>
          </a:p>
          <a:p>
            <a:r>
              <a:rPr lang="da-DK" dirty="0"/>
              <a:t>Tidligere imam ved </a:t>
            </a:r>
            <a:r>
              <a:rPr lang="da-DK" dirty="0" err="1"/>
              <a:t>Finsbury</a:t>
            </a:r>
            <a:r>
              <a:rPr lang="da-DK" dirty="0"/>
              <a:t>-moskeen i London. </a:t>
            </a:r>
          </a:p>
          <a:p>
            <a:r>
              <a:rPr lang="da-DK" dirty="0"/>
              <a:t>Stærkt radikal og har et stort navn indenfor radikaliserede kredse. </a:t>
            </a:r>
          </a:p>
          <a:p>
            <a:r>
              <a:rPr lang="da-DK" dirty="0"/>
              <a:t>Gæt hans uddannelse. (jurist – læser koranen med advokatens briller)</a:t>
            </a:r>
          </a:p>
        </p:txBody>
      </p:sp>
    </p:spTree>
    <p:extLst>
      <p:ext uri="{BB962C8B-B14F-4D97-AF65-F5344CB8AC3E}">
        <p14:creationId xmlns:p14="http://schemas.microsoft.com/office/powerpoint/2010/main" val="3446859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pPr lvl="1"/>
            <a:r>
              <a:rPr lang="da-DK" sz="2800" dirty="0"/>
              <a:t>Forklaringsmodel 2: Jihad er et rationelt projekt. </a:t>
            </a:r>
            <a:br>
              <a:rPr lang="da-DK" sz="2800" dirty="0"/>
            </a:br>
            <a:r>
              <a:rPr lang="da-DK" sz="2800" dirty="0"/>
              <a:t>Kræver nok en del baggrundsviden om politiske relationer mellem </a:t>
            </a:r>
            <a:r>
              <a:rPr lang="da-DK" sz="2800"/>
              <a:t>Europa(USA </a:t>
            </a:r>
            <a:r>
              <a:rPr lang="da-DK" sz="2800" dirty="0"/>
              <a:t>og Mellemøsten </a:t>
            </a:r>
            <a:endParaRPr lang="da-DK" sz="1600" dirty="0"/>
          </a:p>
        </p:txBody>
      </p:sp>
      <p:sp>
        <p:nvSpPr>
          <p:cNvPr id="3" name="Pladsholder til indhold 2"/>
          <p:cNvSpPr>
            <a:spLocks noGrp="1"/>
          </p:cNvSpPr>
          <p:nvPr>
            <p:ph idx="1"/>
          </p:nvPr>
        </p:nvSpPr>
        <p:spPr/>
        <p:txBody>
          <a:bodyPr>
            <a:normAutofit fontScale="70000" lnSpcReduction="20000"/>
          </a:bodyPr>
          <a:lstStyle/>
          <a:p>
            <a:pPr marL="0" indent="0">
              <a:buNone/>
            </a:pPr>
            <a:r>
              <a:rPr lang="da-DK" dirty="0"/>
              <a:t>Materiale: Boserup: Jihad er et rationelt projekt. </a:t>
            </a:r>
          </a:p>
          <a:p>
            <a:pPr marL="514350" indent="-514350">
              <a:buFont typeface="+mj-lt"/>
              <a:buAutoNum type="arabicPeriod"/>
            </a:pPr>
            <a:r>
              <a:rPr lang="da-DK" dirty="0"/>
              <a:t>Hvorfor mener Boserup, at Jihad er et ”rationelt politisk projekt”?</a:t>
            </a:r>
          </a:p>
          <a:p>
            <a:pPr marL="514350" indent="-514350">
              <a:buFont typeface="+mj-lt"/>
              <a:buAutoNum type="arabicPeriod"/>
            </a:pPr>
            <a:endParaRPr lang="da-DK" dirty="0"/>
          </a:p>
          <a:p>
            <a:pPr marL="514350" indent="-514350">
              <a:buFont typeface="+mj-lt"/>
              <a:buAutoNum type="arabicPeriod"/>
            </a:pPr>
            <a:r>
              <a:rPr lang="da-DK" dirty="0"/>
              <a:t>Hvordan skal man undgå denne radikalisering, iflg. Boserup.</a:t>
            </a:r>
          </a:p>
          <a:p>
            <a:pPr marL="514350" indent="-514350">
              <a:buFont typeface="+mj-lt"/>
              <a:buAutoNum type="arabicPeriod"/>
            </a:pPr>
            <a:endParaRPr lang="da-DK" dirty="0"/>
          </a:p>
          <a:p>
            <a:pPr marL="514350" indent="-514350">
              <a:buFont typeface="+mj-lt"/>
              <a:buAutoNum type="arabicPeriod"/>
            </a:pPr>
            <a:r>
              <a:rPr lang="da-DK" dirty="0"/>
              <a:t>Andre forslag til at undgå radikalisering i det hele taget (højre, venstre, national, religiøs osv.)? </a:t>
            </a:r>
          </a:p>
          <a:p>
            <a:pPr marL="514350" indent="-514350">
              <a:buFont typeface="+mj-lt"/>
              <a:buAutoNum type="arabicPeriod"/>
            </a:pPr>
            <a:endParaRPr lang="da-DK" dirty="0"/>
          </a:p>
          <a:p>
            <a:pPr marL="514350" indent="-514350">
              <a:buFont typeface="+mj-lt"/>
              <a:buAutoNum type="arabicPeriod"/>
            </a:pPr>
            <a:endParaRPr lang="da-DK" dirty="0"/>
          </a:p>
          <a:p>
            <a:pPr marL="514350" indent="-514350">
              <a:buFont typeface="+mj-lt"/>
              <a:buAutoNum type="arabicPeriod"/>
            </a:pPr>
            <a:r>
              <a:rPr lang="da-DK" dirty="0"/>
              <a:t>Hvordan skal vi betragte konflikten, hvis vi ønsker at mindske truslen fra terrorismen? </a:t>
            </a:r>
          </a:p>
          <a:p>
            <a:endParaRPr lang="da-DK" dirty="0"/>
          </a:p>
          <a:p>
            <a:endParaRPr lang="da-DK" dirty="0"/>
          </a:p>
        </p:txBody>
      </p:sp>
    </p:spTree>
    <p:extLst>
      <p:ext uri="{BB962C8B-B14F-4D97-AF65-F5344CB8AC3E}">
        <p14:creationId xmlns:p14="http://schemas.microsoft.com/office/powerpoint/2010/main" val="944352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2050" name="Picture 2" descr="http://a.bimg.dk/node-images/588/8/620x/8588258-naz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04664"/>
            <a:ext cx="3888432" cy="5701190"/>
          </a:xfrm>
          <a:prstGeom prst="rect">
            <a:avLst/>
          </a:prstGeom>
          <a:noFill/>
          <a:extLst>
            <a:ext uri="{909E8E84-426E-40DD-AFC4-6F175D3DCCD1}">
              <a14:hiddenFill xmlns:a14="http://schemas.microsoft.com/office/drawing/2010/main">
                <a:solidFill>
                  <a:srgbClr val="FFFFFF"/>
                </a:solidFill>
              </a14:hiddenFill>
            </a:ext>
          </a:extLst>
        </p:spPr>
      </p:pic>
      <p:sp>
        <p:nvSpPr>
          <p:cNvPr id="3" name="Tekstboks 2"/>
          <p:cNvSpPr txBox="1"/>
          <p:nvPr/>
        </p:nvSpPr>
        <p:spPr>
          <a:xfrm>
            <a:off x="5724128" y="2132856"/>
            <a:ext cx="2736304" cy="2585323"/>
          </a:xfrm>
          <a:prstGeom prst="rect">
            <a:avLst/>
          </a:prstGeom>
          <a:noFill/>
        </p:spPr>
        <p:txBody>
          <a:bodyPr wrap="square" rtlCol="0">
            <a:spAutoFit/>
          </a:bodyPr>
          <a:lstStyle/>
          <a:p>
            <a:r>
              <a:rPr lang="da-DK" dirty="0"/>
              <a:t>TANKEVÆKKER: </a:t>
            </a:r>
          </a:p>
          <a:p>
            <a:endParaRPr lang="da-DK" dirty="0"/>
          </a:p>
          <a:p>
            <a:r>
              <a:rPr lang="da-DK" dirty="0"/>
              <a:t>VALGPLAKAT FRA DE KONSERVATIVE, </a:t>
            </a:r>
          </a:p>
          <a:p>
            <a:r>
              <a:rPr lang="da-DK" dirty="0"/>
              <a:t>FOLKETINGSVALGET 2015</a:t>
            </a:r>
          </a:p>
          <a:p>
            <a:endParaRPr lang="da-DK" dirty="0"/>
          </a:p>
          <a:p>
            <a:endParaRPr lang="da-DK" dirty="0"/>
          </a:p>
          <a:p>
            <a:endParaRPr lang="da-DK" dirty="0"/>
          </a:p>
          <a:p>
            <a:endParaRPr lang="da-DK" dirty="0"/>
          </a:p>
        </p:txBody>
      </p:sp>
    </p:spTree>
    <p:extLst>
      <p:ext uri="{BB962C8B-B14F-4D97-AF65-F5344CB8AC3E}">
        <p14:creationId xmlns:p14="http://schemas.microsoft.com/office/powerpoint/2010/main" val="2013551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a-DK" dirty="0"/>
              <a:t>Konservativ Ungdom holder nationalfest i 30’erne.</a:t>
            </a:r>
          </a:p>
        </p:txBody>
      </p:sp>
      <p:pic>
        <p:nvPicPr>
          <p:cNvPr id="1026" name="Picture 2" descr="https://pbs.twimg.com/media/BI5AxQkCMAA5Z5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8290148" cy="4491942"/>
          </a:xfrm>
          <a:prstGeom prst="rect">
            <a:avLst/>
          </a:prstGeom>
          <a:noFill/>
          <a:extLst>
            <a:ext uri="{909E8E84-426E-40DD-AFC4-6F175D3DCCD1}">
              <a14:hiddenFill xmlns:a14="http://schemas.microsoft.com/office/drawing/2010/main">
                <a:solidFill>
                  <a:srgbClr val="FFFFFF"/>
                </a:solidFill>
              </a14:hiddenFill>
            </a:ext>
          </a:extLst>
        </p:spPr>
      </p:pic>
      <p:sp>
        <p:nvSpPr>
          <p:cNvPr id="2" name="Tekstboks 1"/>
          <p:cNvSpPr txBox="1"/>
          <p:nvPr/>
        </p:nvSpPr>
        <p:spPr>
          <a:xfrm>
            <a:off x="3995936" y="6381328"/>
            <a:ext cx="926857" cy="369332"/>
          </a:xfrm>
          <a:prstGeom prst="rect">
            <a:avLst/>
          </a:prstGeom>
          <a:noFill/>
        </p:spPr>
        <p:txBody>
          <a:bodyPr wrap="none" rtlCol="0">
            <a:spAutoFit/>
          </a:bodyPr>
          <a:lstStyle/>
          <a:p>
            <a:r>
              <a:rPr lang="da-DK" dirty="0"/>
              <a:t>UPS…… </a:t>
            </a:r>
          </a:p>
        </p:txBody>
      </p:sp>
    </p:spTree>
    <p:extLst>
      <p:ext uri="{BB962C8B-B14F-4D97-AF65-F5344CB8AC3E}">
        <p14:creationId xmlns:p14="http://schemas.microsoft.com/office/powerpoint/2010/main" val="1062616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film</a:t>
            </a:r>
          </a:p>
        </p:txBody>
      </p:sp>
    </p:spTree>
    <p:extLst>
      <p:ext uri="{BB962C8B-B14F-4D97-AF65-F5344CB8AC3E}">
        <p14:creationId xmlns:p14="http://schemas.microsoft.com/office/powerpoint/2010/main" val="41997938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Film </a:t>
            </a:r>
          </a:p>
        </p:txBody>
      </p:sp>
      <p:sp>
        <p:nvSpPr>
          <p:cNvPr id="3" name="Pladsholder til indhold 2"/>
          <p:cNvSpPr>
            <a:spLocks noGrp="1"/>
          </p:cNvSpPr>
          <p:nvPr>
            <p:ph idx="1"/>
          </p:nvPr>
        </p:nvSpPr>
        <p:spPr/>
        <p:txBody>
          <a:bodyPr/>
          <a:lstStyle/>
          <a:p>
            <a:r>
              <a:rPr lang="da-DK" dirty="0"/>
              <a:t>Islamisk stats danske soldater, DR2, 2016. </a:t>
            </a:r>
          </a:p>
          <a:p>
            <a:r>
              <a:rPr lang="da-DK" dirty="0"/>
              <a:t>Om Cevdet og Lukas – med </a:t>
            </a:r>
            <a:r>
              <a:rPr lang="da-DK" dirty="0" err="1"/>
              <a:t>Anjem</a:t>
            </a:r>
            <a:r>
              <a:rPr lang="da-DK" dirty="0"/>
              <a:t> </a:t>
            </a:r>
            <a:r>
              <a:rPr lang="da-DK" dirty="0" err="1"/>
              <a:t>Choudary</a:t>
            </a:r>
            <a:endParaRPr lang="da-DK" dirty="0"/>
          </a:p>
          <a:p>
            <a:r>
              <a:rPr lang="da-DK" dirty="0"/>
              <a:t>hval.dk/</a:t>
            </a:r>
            <a:r>
              <a:rPr lang="da-DK" dirty="0" err="1"/>
              <a:t>mitCFU</a:t>
            </a:r>
            <a:r>
              <a:rPr lang="da-DK" dirty="0"/>
              <a:t>/mm/player/?</a:t>
            </a:r>
            <a:r>
              <a:rPr lang="da-DK" dirty="0" err="1"/>
              <a:t>copydan</a:t>
            </a:r>
            <a:r>
              <a:rPr lang="da-DK" dirty="0"/>
              <a:t>=031609152130 </a:t>
            </a:r>
          </a:p>
          <a:p>
            <a:endParaRPr lang="da-DK" dirty="0"/>
          </a:p>
          <a:p>
            <a:r>
              <a:rPr lang="da-DK" dirty="0"/>
              <a:t>Er mine piger hellige krigere? </a:t>
            </a:r>
          </a:p>
          <a:p>
            <a:endParaRPr lang="da-DK" dirty="0"/>
          </a:p>
          <a:p>
            <a:endParaRPr lang="da-DK" dirty="0"/>
          </a:p>
        </p:txBody>
      </p:sp>
    </p:spTree>
    <p:extLst>
      <p:ext uri="{BB962C8B-B14F-4D97-AF65-F5344CB8AC3E}">
        <p14:creationId xmlns:p14="http://schemas.microsoft.com/office/powerpoint/2010/main" val="2258971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pic>
        <p:nvPicPr>
          <p:cNvPr id="4" name="Pladsholder til indhol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3062" y="1910556"/>
            <a:ext cx="5857875" cy="3905250"/>
          </a:xfrm>
        </p:spPr>
      </p:pic>
      <p:sp>
        <p:nvSpPr>
          <p:cNvPr id="5" name="Tekstfelt 4"/>
          <p:cNvSpPr txBox="1"/>
          <p:nvPr/>
        </p:nvSpPr>
        <p:spPr>
          <a:xfrm>
            <a:off x="827584" y="6093296"/>
            <a:ext cx="7148945" cy="646331"/>
          </a:xfrm>
          <a:prstGeom prst="rect">
            <a:avLst/>
          </a:prstGeom>
          <a:noFill/>
        </p:spPr>
        <p:txBody>
          <a:bodyPr wrap="none" rtlCol="0">
            <a:spAutoFit/>
          </a:bodyPr>
          <a:lstStyle/>
          <a:p>
            <a:r>
              <a:rPr lang="da-DK" dirty="0" err="1"/>
              <a:t>Grafitti</a:t>
            </a:r>
            <a:r>
              <a:rPr lang="da-DK" dirty="0"/>
              <a:t> på Købmagergades postkontor, </a:t>
            </a:r>
            <a:r>
              <a:rPr lang="da-DK" dirty="0" err="1"/>
              <a:t>Kbh</a:t>
            </a:r>
            <a:r>
              <a:rPr lang="da-DK" dirty="0"/>
              <a:t> k. Opdaget på 26-årsdagen for </a:t>
            </a:r>
          </a:p>
          <a:p>
            <a:r>
              <a:rPr lang="da-DK" dirty="0"/>
              <a:t>drabet på Jesper Egtved Hansen, 3. </a:t>
            </a:r>
            <a:r>
              <a:rPr lang="da-DK" dirty="0" err="1"/>
              <a:t>nov</a:t>
            </a:r>
            <a:r>
              <a:rPr lang="da-DK"/>
              <a:t> 2014</a:t>
            </a:r>
            <a:endParaRPr lang="da-DK" dirty="0"/>
          </a:p>
        </p:txBody>
      </p:sp>
    </p:spTree>
    <p:extLst>
      <p:ext uri="{BB962C8B-B14F-4D97-AF65-F5344CB8AC3E}">
        <p14:creationId xmlns:p14="http://schemas.microsoft.com/office/powerpoint/2010/main" val="1020614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330" y="3288507"/>
            <a:ext cx="9144000" cy="5146411"/>
          </a:xfrm>
          <a:prstGeom prst="rect">
            <a:avLst/>
          </a:prstGeom>
        </p:spPr>
      </p:pic>
      <p:pic>
        <p:nvPicPr>
          <p:cNvPr id="6" name="Billed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00021" y="301625"/>
            <a:ext cx="6630266" cy="3731288"/>
          </a:xfrm>
          <a:prstGeom prst="rect">
            <a:avLst/>
          </a:prstGeom>
        </p:spPr>
      </p:pic>
      <p:pic>
        <p:nvPicPr>
          <p:cNvPr id="2" name="Billed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04" y="301625"/>
            <a:ext cx="6096000" cy="3657600"/>
          </a:xfrm>
          <a:prstGeom prst="rect">
            <a:avLst/>
          </a:prstGeom>
        </p:spPr>
      </p:pic>
      <p:sp>
        <p:nvSpPr>
          <p:cNvPr id="4" name="Titel 3"/>
          <p:cNvSpPr>
            <a:spLocks noGrp="1"/>
          </p:cNvSpPr>
          <p:nvPr>
            <p:ph type="ctrTitle"/>
          </p:nvPr>
        </p:nvSpPr>
        <p:spPr/>
        <p:txBody>
          <a:bodyPr>
            <a:normAutofit fontScale="90000"/>
          </a:bodyPr>
          <a:lstStyle/>
          <a:p>
            <a:br>
              <a:rPr lang="da-DK" dirty="0">
                <a:solidFill>
                  <a:srgbClr val="FFFF00"/>
                </a:solidFill>
              </a:rPr>
            </a:br>
            <a:br>
              <a:rPr lang="da-DK" dirty="0">
                <a:solidFill>
                  <a:srgbClr val="FFFF00"/>
                </a:solidFill>
              </a:rPr>
            </a:br>
            <a:br>
              <a:rPr lang="da-DK" dirty="0">
                <a:solidFill>
                  <a:srgbClr val="FFFF00"/>
                </a:solidFill>
              </a:rPr>
            </a:br>
            <a:br>
              <a:rPr lang="da-DK" dirty="0">
                <a:solidFill>
                  <a:srgbClr val="FFFF00"/>
                </a:solidFill>
              </a:rPr>
            </a:br>
            <a:br>
              <a:rPr lang="da-DK" dirty="0">
                <a:solidFill>
                  <a:srgbClr val="FFFF00"/>
                </a:solidFill>
              </a:rPr>
            </a:br>
            <a:br>
              <a:rPr lang="da-DK" dirty="0">
                <a:solidFill>
                  <a:srgbClr val="FFFF00"/>
                </a:solidFill>
              </a:rPr>
            </a:br>
            <a:br>
              <a:rPr lang="da-DK" dirty="0">
                <a:solidFill>
                  <a:srgbClr val="FFFF00"/>
                </a:solidFill>
              </a:rPr>
            </a:br>
            <a:br>
              <a:rPr lang="da-DK" dirty="0">
                <a:solidFill>
                  <a:srgbClr val="FFFF00"/>
                </a:solidFill>
              </a:rPr>
            </a:br>
            <a:r>
              <a:rPr lang="da-DK" dirty="0">
                <a:solidFill>
                  <a:srgbClr val="FFFF00"/>
                </a:solidFill>
              </a:rPr>
              <a:t>Hvorfor radikaliseres unge mennesker? </a:t>
            </a:r>
            <a:br>
              <a:rPr lang="da-DK" dirty="0">
                <a:solidFill>
                  <a:srgbClr val="FFFF00"/>
                </a:solidFill>
              </a:rPr>
            </a:br>
            <a:r>
              <a:rPr lang="da-DK" dirty="0">
                <a:solidFill>
                  <a:srgbClr val="FFFF00"/>
                </a:solidFill>
              </a:rPr>
              <a:t>Hvorfor bliver de militante? </a:t>
            </a:r>
            <a:br>
              <a:rPr lang="da-DK" dirty="0">
                <a:solidFill>
                  <a:srgbClr val="FFFF00"/>
                </a:solidFill>
              </a:rPr>
            </a:br>
            <a:r>
              <a:rPr lang="da-DK" dirty="0">
                <a:solidFill>
                  <a:srgbClr val="FFFF00"/>
                </a:solidFill>
              </a:rPr>
              <a:t>Og hvordan kan samfundet undgå det?</a:t>
            </a:r>
            <a:r>
              <a:rPr lang="da-DK" dirty="0"/>
              <a:t> </a:t>
            </a:r>
          </a:p>
        </p:txBody>
      </p:sp>
    </p:spTree>
    <p:extLst>
      <p:ext uri="{BB962C8B-B14F-4D97-AF65-F5344CB8AC3E}">
        <p14:creationId xmlns:p14="http://schemas.microsoft.com/office/powerpoint/2010/main" val="20525723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1281EF-6FE4-4665-AA2E-C71AF28AC1B1}"/>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F9A2DF4C-C3DD-409A-A542-9FF7B7AD60EF}"/>
              </a:ext>
            </a:extLst>
          </p:cNvPr>
          <p:cNvSpPr>
            <a:spLocks noGrp="1"/>
          </p:cNvSpPr>
          <p:nvPr>
            <p:ph idx="1"/>
          </p:nvPr>
        </p:nvSpPr>
        <p:spPr/>
        <p:txBody>
          <a:bodyPr>
            <a:normAutofit fontScale="77500" lnSpcReduction="20000"/>
          </a:bodyPr>
          <a:lstStyle/>
          <a:p>
            <a:r>
              <a:rPr lang="da-DK" dirty="0"/>
              <a:t>Hvor blikket ofte rettes mod store strukturelle samfundsproblematikker som ghettoisering, anti-islamisme, diskrimination, marginalisering og socioøkonomisk udsathed, viser historien os, at kvinderne oftere rejser af sted, fordi veninden, søsteren, ægtemanden eller studiegruppen gør det – ofte fordi en eller flere i gruppen har oplevet pludselige sociale omvæltninger (en kvinde fra Danmark rejste forrige år til Syrien, fordi hun var blevet smidt ud af gymnasiet og med egne ord ikke længere havde det samme at blive i Danmark for).</a:t>
            </a:r>
          </a:p>
          <a:p>
            <a:r>
              <a:rPr lang="da-DK" dirty="0"/>
              <a:t>https://politiken.dk/debat/klummer/art5628644/Presset-fra-venindesl%C3%A6ng-f%C3%A5r-flere-kvinder-til-at-rejse-til-Islamisk-Stat</a:t>
            </a:r>
          </a:p>
        </p:txBody>
      </p:sp>
    </p:spTree>
    <p:extLst>
      <p:ext uri="{BB962C8B-B14F-4D97-AF65-F5344CB8AC3E}">
        <p14:creationId xmlns:p14="http://schemas.microsoft.com/office/powerpoint/2010/main" val="2632708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A91934-8BC1-4F37-BAA0-02D9036ADB0F}"/>
              </a:ext>
            </a:extLst>
          </p:cNvPr>
          <p:cNvSpPr>
            <a:spLocks noGrp="1"/>
          </p:cNvSpPr>
          <p:nvPr>
            <p:ph type="title"/>
          </p:nvPr>
        </p:nvSpPr>
        <p:spPr/>
        <p:txBody>
          <a:bodyPr/>
          <a:lstStyle/>
          <a:p>
            <a:r>
              <a:rPr lang="da-DK" dirty="0"/>
              <a:t>Eksempel – </a:t>
            </a:r>
            <a:r>
              <a:rPr lang="da-DK" dirty="0" err="1"/>
              <a:t>incels</a:t>
            </a:r>
            <a:r>
              <a:rPr lang="da-DK" dirty="0"/>
              <a:t> </a:t>
            </a:r>
          </a:p>
        </p:txBody>
      </p:sp>
      <p:pic>
        <p:nvPicPr>
          <p:cNvPr id="5" name="Pladsholder til indhold 4" descr="Et billede, der indeholder person, briller, bærer, solbriller&#10;&#10;Automatisk genereret beskrivelse">
            <a:extLst>
              <a:ext uri="{FF2B5EF4-FFF2-40B4-BE49-F238E27FC236}">
                <a16:creationId xmlns:a16="http://schemas.microsoft.com/office/drawing/2014/main" id="{219C9B71-A779-4B49-822E-5B80ED681E5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345604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E35D75-A24E-497E-B2FC-B206922C17C2}"/>
              </a:ext>
            </a:extLst>
          </p:cNvPr>
          <p:cNvSpPr>
            <a:spLocks noGrp="1"/>
          </p:cNvSpPr>
          <p:nvPr>
            <p:ph type="title"/>
          </p:nvPr>
        </p:nvSpPr>
        <p:spPr/>
        <p:txBody>
          <a:bodyPr/>
          <a:lstStyle/>
          <a:p>
            <a:r>
              <a:rPr lang="da-DK" dirty="0" err="1"/>
              <a:t>Incel</a:t>
            </a:r>
            <a:endParaRPr lang="da-DK" dirty="0"/>
          </a:p>
        </p:txBody>
      </p:sp>
      <p:sp>
        <p:nvSpPr>
          <p:cNvPr id="3" name="Pladsholder til indhold 2">
            <a:extLst>
              <a:ext uri="{FF2B5EF4-FFF2-40B4-BE49-F238E27FC236}">
                <a16:creationId xmlns:a16="http://schemas.microsoft.com/office/drawing/2014/main" id="{726C0615-F465-4910-9970-99A6C7F501B8}"/>
              </a:ext>
            </a:extLst>
          </p:cNvPr>
          <p:cNvSpPr>
            <a:spLocks noGrp="1"/>
          </p:cNvSpPr>
          <p:nvPr>
            <p:ph idx="1"/>
          </p:nvPr>
        </p:nvSpPr>
        <p:spPr/>
        <p:txBody>
          <a:bodyPr>
            <a:normAutofit fontScale="77500" lnSpcReduction="20000"/>
          </a:bodyPr>
          <a:lstStyle/>
          <a:p>
            <a:r>
              <a:rPr lang="da-DK" dirty="0"/>
              <a:t>Radikalisering </a:t>
            </a:r>
          </a:p>
          <a:p>
            <a:r>
              <a:rPr lang="da-DK" dirty="0"/>
              <a:t>Hvem – næsten kun mænd, hvide, yngre. </a:t>
            </a:r>
          </a:p>
          <a:p>
            <a:r>
              <a:rPr lang="da-DK" dirty="0"/>
              <a:t>Hvorfor: angiver vreden/frustration over, at være ufrivillig i cølibat – </a:t>
            </a:r>
            <a:r>
              <a:rPr lang="da-DK" dirty="0" err="1"/>
              <a:t>involuntary</a:t>
            </a:r>
            <a:r>
              <a:rPr lang="da-DK" dirty="0"/>
              <a:t> </a:t>
            </a:r>
            <a:r>
              <a:rPr lang="da-DK" dirty="0" err="1"/>
              <a:t>celibate</a:t>
            </a:r>
            <a:r>
              <a:rPr lang="da-DK" dirty="0"/>
              <a:t>. </a:t>
            </a:r>
          </a:p>
          <a:p>
            <a:r>
              <a:rPr lang="da-DK" dirty="0"/>
              <a:t>Dvs. personen føler sig forbigået/ignoreret/nedgjort af kvinder. </a:t>
            </a:r>
          </a:p>
          <a:p>
            <a:r>
              <a:rPr lang="da-DK" dirty="0"/>
              <a:t>Hader: attraktive mænd (kaldes Chad)</a:t>
            </a:r>
          </a:p>
          <a:p>
            <a:r>
              <a:rPr lang="da-DK" dirty="0"/>
              <a:t>Hader: kvinder, der ignorerer </a:t>
            </a:r>
            <a:r>
              <a:rPr lang="da-DK" dirty="0">
                <a:sym typeface="Wingdings" panose="05000000000000000000" pitchFamily="2" charset="2"/>
              </a:rPr>
              <a:t> alle kvinder. </a:t>
            </a:r>
          </a:p>
          <a:p>
            <a:pPr lvl="1"/>
            <a:r>
              <a:rPr lang="da-DK" dirty="0">
                <a:sym typeface="Wingdings" panose="05000000000000000000" pitchFamily="2" charset="2"/>
              </a:rPr>
              <a:t>Et samfund, der tillader stærkere kvinderoller. </a:t>
            </a:r>
          </a:p>
          <a:p>
            <a:r>
              <a:rPr lang="da-DK" dirty="0">
                <a:sym typeface="Wingdings" panose="05000000000000000000" pitchFamily="2" charset="2"/>
              </a:rPr>
              <a:t>Vil gerne: have sex/kærlighed/anerkendelse – status i samfundet  kvinder skal nok generelt holde sig i baggrunden. </a:t>
            </a:r>
          </a:p>
        </p:txBody>
      </p:sp>
    </p:spTree>
    <p:extLst>
      <p:ext uri="{BB962C8B-B14F-4D97-AF65-F5344CB8AC3E}">
        <p14:creationId xmlns:p14="http://schemas.microsoft.com/office/powerpoint/2010/main" val="2622663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CD1581-9840-4F63-A882-1162FC5252B4}"/>
              </a:ext>
            </a:extLst>
          </p:cNvPr>
          <p:cNvSpPr>
            <a:spLocks noGrp="1"/>
          </p:cNvSpPr>
          <p:nvPr>
            <p:ph type="title"/>
          </p:nvPr>
        </p:nvSpPr>
        <p:spPr/>
        <p:txBody>
          <a:bodyPr/>
          <a:lstStyle/>
          <a:p>
            <a:r>
              <a:rPr lang="da-DK" dirty="0" err="1"/>
              <a:t>Incel</a:t>
            </a:r>
            <a:r>
              <a:rPr lang="da-DK" dirty="0"/>
              <a:t> 2 </a:t>
            </a:r>
          </a:p>
        </p:txBody>
      </p:sp>
      <p:sp>
        <p:nvSpPr>
          <p:cNvPr id="3" name="Pladsholder til indhold 2">
            <a:extLst>
              <a:ext uri="{FF2B5EF4-FFF2-40B4-BE49-F238E27FC236}">
                <a16:creationId xmlns:a16="http://schemas.microsoft.com/office/drawing/2014/main" id="{B2D3E7E6-58E9-43EC-A289-92EE56CF63AC}"/>
              </a:ext>
            </a:extLst>
          </p:cNvPr>
          <p:cNvSpPr>
            <a:spLocks noGrp="1"/>
          </p:cNvSpPr>
          <p:nvPr>
            <p:ph idx="1"/>
          </p:nvPr>
        </p:nvSpPr>
        <p:spPr/>
        <p:txBody>
          <a:bodyPr>
            <a:normAutofit fontScale="85000" lnSpcReduction="10000"/>
          </a:bodyPr>
          <a:lstStyle/>
          <a:p>
            <a:r>
              <a:rPr lang="da-DK" dirty="0">
                <a:sym typeface="Wingdings" panose="05000000000000000000" pitchFamily="2" charset="2"/>
              </a:rPr>
              <a:t>Hvor: i visse chatrum på nettet – </a:t>
            </a:r>
          </a:p>
          <a:p>
            <a:r>
              <a:rPr lang="da-DK" dirty="0">
                <a:sym typeface="Wingdings" panose="05000000000000000000" pitchFamily="2" charset="2"/>
              </a:rPr>
              <a:t>dyrker offerrollen og vender den til at være heltene – </a:t>
            </a:r>
          </a:p>
          <a:p>
            <a:r>
              <a:rPr lang="da-DK" dirty="0">
                <a:sym typeface="Wingdings" panose="05000000000000000000" pitchFamily="2" charset="2"/>
              </a:rPr>
              <a:t>de har nemlig gennemskuet sammenhængen – og så er man ikke længere underlagt kvinderne. </a:t>
            </a:r>
          </a:p>
          <a:p>
            <a:r>
              <a:rPr lang="da-DK" dirty="0">
                <a:sym typeface="Wingdings" panose="05000000000000000000" pitchFamily="2" charset="2"/>
              </a:rPr>
              <a:t>”</a:t>
            </a:r>
            <a:r>
              <a:rPr lang="da-DK" dirty="0" err="1">
                <a:sym typeface="Wingdings" panose="05000000000000000000" pitchFamily="2" charset="2"/>
              </a:rPr>
              <a:t>Going</a:t>
            </a:r>
            <a:r>
              <a:rPr lang="da-DK" dirty="0">
                <a:sym typeface="Wingdings" panose="05000000000000000000" pitchFamily="2" charset="2"/>
              </a:rPr>
              <a:t> E.R”.: Elliot </a:t>
            </a:r>
            <a:r>
              <a:rPr lang="da-DK" dirty="0" err="1">
                <a:sym typeface="Wingdings" panose="05000000000000000000" pitchFamily="2" charset="2"/>
              </a:rPr>
              <a:t>Rodgers</a:t>
            </a:r>
            <a:r>
              <a:rPr lang="da-DK" dirty="0">
                <a:sym typeface="Wingdings" panose="05000000000000000000" pitchFamily="2" charset="2"/>
              </a:rPr>
              <a:t> skød 6 personer i 2014 i Californien. han gav sin status som </a:t>
            </a:r>
            <a:r>
              <a:rPr lang="da-DK" dirty="0" err="1">
                <a:sym typeface="Wingdings" panose="05000000000000000000" pitchFamily="2" charset="2"/>
              </a:rPr>
              <a:t>Incel</a:t>
            </a:r>
            <a:r>
              <a:rPr lang="da-DK" dirty="0">
                <a:sym typeface="Wingdings" panose="05000000000000000000" pitchFamily="2" charset="2"/>
              </a:rPr>
              <a:t> skylden – </a:t>
            </a:r>
          </a:p>
          <a:p>
            <a:r>
              <a:rPr lang="da-DK" dirty="0">
                <a:sym typeface="Wingdings" panose="05000000000000000000" pitchFamily="2" charset="2"/>
              </a:rPr>
              <a:t>Er blevet martyr og forbillede i </a:t>
            </a:r>
            <a:r>
              <a:rPr lang="da-DK" dirty="0" err="1">
                <a:sym typeface="Wingdings" panose="05000000000000000000" pitchFamily="2" charset="2"/>
              </a:rPr>
              <a:t>incelkredse</a:t>
            </a:r>
            <a:r>
              <a:rPr lang="da-DK" dirty="0">
                <a:sym typeface="Wingdings" panose="05000000000000000000" pitchFamily="2" charset="2"/>
              </a:rPr>
              <a:t>.  </a:t>
            </a:r>
            <a:endParaRPr lang="da-DK" dirty="0"/>
          </a:p>
          <a:p>
            <a:r>
              <a:rPr lang="da-DK" dirty="0"/>
              <a:t>Siden: både før og efter – flere andre hændelser af samme slags – 2020: ti dræbte i Tyskland af </a:t>
            </a:r>
            <a:r>
              <a:rPr lang="da-DK" dirty="0" err="1"/>
              <a:t>Incel</a:t>
            </a:r>
            <a:r>
              <a:rPr lang="da-DK" dirty="0"/>
              <a:t>. </a:t>
            </a:r>
          </a:p>
          <a:p>
            <a:endParaRPr lang="da-DK" dirty="0"/>
          </a:p>
        </p:txBody>
      </p:sp>
    </p:spTree>
    <p:extLst>
      <p:ext uri="{BB962C8B-B14F-4D97-AF65-F5344CB8AC3E}">
        <p14:creationId xmlns:p14="http://schemas.microsoft.com/office/powerpoint/2010/main" val="3685525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19BD31-C372-4C2D-B54A-1EBF2C261A22}"/>
              </a:ext>
            </a:extLst>
          </p:cNvPr>
          <p:cNvSpPr>
            <a:spLocks noGrp="1"/>
          </p:cNvSpPr>
          <p:nvPr>
            <p:ph type="title"/>
          </p:nvPr>
        </p:nvSpPr>
        <p:spPr/>
        <p:txBody>
          <a:bodyPr/>
          <a:lstStyle/>
          <a:p>
            <a:r>
              <a:rPr lang="da-DK" dirty="0"/>
              <a:t> </a:t>
            </a:r>
          </a:p>
        </p:txBody>
      </p:sp>
      <p:sp>
        <p:nvSpPr>
          <p:cNvPr id="7" name="Pladsholder til indhold 6">
            <a:extLst>
              <a:ext uri="{FF2B5EF4-FFF2-40B4-BE49-F238E27FC236}">
                <a16:creationId xmlns:a16="http://schemas.microsoft.com/office/drawing/2014/main" id="{179BCA05-91A5-4E19-9579-A0C8C02B88EA}"/>
              </a:ext>
            </a:extLst>
          </p:cNvPr>
          <p:cNvSpPr>
            <a:spLocks noGrp="1"/>
          </p:cNvSpPr>
          <p:nvPr>
            <p:ph idx="1"/>
          </p:nvPr>
        </p:nvSpPr>
        <p:spPr/>
        <p:txBody>
          <a:bodyPr/>
          <a:lstStyle/>
          <a:p>
            <a:pPr marL="0" indent="0">
              <a:buNone/>
            </a:pPr>
            <a:endParaRPr lang="da-DK" dirty="0"/>
          </a:p>
        </p:txBody>
      </p:sp>
      <p:pic>
        <p:nvPicPr>
          <p:cNvPr id="9" name="Billede 8">
            <a:extLst>
              <a:ext uri="{FF2B5EF4-FFF2-40B4-BE49-F238E27FC236}">
                <a16:creationId xmlns:a16="http://schemas.microsoft.com/office/drawing/2014/main" id="{66C6C527-B26F-4A66-9C96-AB1FC8DBFDEE}"/>
              </a:ext>
            </a:extLst>
          </p:cNvPr>
          <p:cNvPicPr>
            <a:picLocks noChangeAspect="1"/>
          </p:cNvPicPr>
          <p:nvPr/>
        </p:nvPicPr>
        <p:blipFill>
          <a:blip r:embed="rId3"/>
          <a:stretch>
            <a:fillRect/>
          </a:stretch>
        </p:blipFill>
        <p:spPr>
          <a:xfrm>
            <a:off x="0" y="1478770"/>
            <a:ext cx="9144000" cy="3900459"/>
          </a:xfrm>
          <a:prstGeom prst="rect">
            <a:avLst/>
          </a:prstGeom>
        </p:spPr>
      </p:pic>
      <p:sp>
        <p:nvSpPr>
          <p:cNvPr id="3" name="Tekstfelt 2">
            <a:extLst>
              <a:ext uri="{FF2B5EF4-FFF2-40B4-BE49-F238E27FC236}">
                <a16:creationId xmlns:a16="http://schemas.microsoft.com/office/drawing/2014/main" id="{7A87732D-E5CB-3C34-3028-3104A7306D6D}"/>
              </a:ext>
            </a:extLst>
          </p:cNvPr>
          <p:cNvSpPr txBox="1"/>
          <p:nvPr/>
        </p:nvSpPr>
        <p:spPr>
          <a:xfrm>
            <a:off x="1619672" y="6276887"/>
            <a:ext cx="2508635" cy="369332"/>
          </a:xfrm>
          <a:prstGeom prst="rect">
            <a:avLst/>
          </a:prstGeom>
          <a:noFill/>
        </p:spPr>
        <p:txBody>
          <a:bodyPr wrap="none" rtlCol="0">
            <a:spAutoFit/>
          </a:bodyPr>
          <a:lstStyle/>
          <a:p>
            <a:r>
              <a:rPr lang="da-DK" dirty="0"/>
              <a:t>Ekstrabladet, 3. </a:t>
            </a:r>
            <a:r>
              <a:rPr lang="da-DK" dirty="0" err="1"/>
              <a:t>feb</a:t>
            </a:r>
            <a:r>
              <a:rPr lang="da-DK" dirty="0"/>
              <a:t> 2022</a:t>
            </a:r>
          </a:p>
        </p:txBody>
      </p:sp>
    </p:spTree>
    <p:extLst>
      <p:ext uri="{BB962C8B-B14F-4D97-AF65-F5344CB8AC3E}">
        <p14:creationId xmlns:p14="http://schemas.microsoft.com/office/powerpoint/2010/main" val="710162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600200"/>
            <a:ext cx="6689725" cy="478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79" name="Text Box 5"/>
          <p:cNvSpPr txBox="1">
            <a:spLocks noChangeArrowheads="1"/>
          </p:cNvSpPr>
          <p:nvPr/>
        </p:nvSpPr>
        <p:spPr bwMode="auto">
          <a:xfrm>
            <a:off x="2384425" y="508000"/>
            <a:ext cx="36528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ahoma" pitchFamily="34" charset="0"/>
                <a:cs typeface="Times New Roman" charset="0"/>
              </a:defRPr>
            </a:lvl1pPr>
            <a:lvl2pPr marL="742950" indent="-285750" eaLnBrk="0" hangingPunct="0">
              <a:defRPr sz="2400">
                <a:solidFill>
                  <a:schemeClr val="tx1"/>
                </a:solidFill>
                <a:latin typeface="Tahoma" pitchFamily="34" charset="0"/>
                <a:cs typeface="Times New Roman" charset="0"/>
              </a:defRPr>
            </a:lvl2pPr>
            <a:lvl3pPr marL="1143000" indent="-228600" eaLnBrk="0" hangingPunct="0">
              <a:defRPr sz="2400">
                <a:solidFill>
                  <a:schemeClr val="tx1"/>
                </a:solidFill>
                <a:latin typeface="Tahoma" pitchFamily="34" charset="0"/>
                <a:cs typeface="Times New Roman" charset="0"/>
              </a:defRPr>
            </a:lvl3pPr>
            <a:lvl4pPr marL="1600200" indent="-228600" eaLnBrk="0" hangingPunct="0">
              <a:defRPr sz="2400">
                <a:solidFill>
                  <a:schemeClr val="tx1"/>
                </a:solidFill>
                <a:latin typeface="Tahoma" pitchFamily="34" charset="0"/>
                <a:cs typeface="Times New Roman" charset="0"/>
              </a:defRPr>
            </a:lvl4pPr>
            <a:lvl5pPr marL="2057400" indent="-228600" eaLnBrk="0" hangingPunct="0">
              <a:defRPr sz="2400">
                <a:solidFill>
                  <a:schemeClr val="tx1"/>
                </a:solidFill>
                <a:latin typeface="Tahoma" pitchFamily="34" charset="0"/>
                <a:cs typeface="Times New Roman" charset="0"/>
              </a:defRPr>
            </a:lvl5pPr>
            <a:lvl6pPr marL="2514600" indent="-228600" eaLnBrk="0" fontAlgn="base" hangingPunct="0">
              <a:spcBef>
                <a:spcPct val="0"/>
              </a:spcBef>
              <a:spcAft>
                <a:spcPct val="0"/>
              </a:spcAft>
              <a:defRPr sz="2400">
                <a:solidFill>
                  <a:schemeClr val="tx1"/>
                </a:solidFill>
                <a:latin typeface="Tahoma" pitchFamily="34" charset="0"/>
                <a:cs typeface="Times New Roman" charset="0"/>
              </a:defRPr>
            </a:lvl6pPr>
            <a:lvl7pPr marL="2971800" indent="-228600" eaLnBrk="0" fontAlgn="base" hangingPunct="0">
              <a:spcBef>
                <a:spcPct val="0"/>
              </a:spcBef>
              <a:spcAft>
                <a:spcPct val="0"/>
              </a:spcAft>
              <a:defRPr sz="2400">
                <a:solidFill>
                  <a:schemeClr val="tx1"/>
                </a:solidFill>
                <a:latin typeface="Tahoma" pitchFamily="34" charset="0"/>
                <a:cs typeface="Times New Roman" charset="0"/>
              </a:defRPr>
            </a:lvl7pPr>
            <a:lvl8pPr marL="3429000" indent="-228600" eaLnBrk="0" fontAlgn="base" hangingPunct="0">
              <a:spcBef>
                <a:spcPct val="0"/>
              </a:spcBef>
              <a:spcAft>
                <a:spcPct val="0"/>
              </a:spcAft>
              <a:defRPr sz="2400">
                <a:solidFill>
                  <a:schemeClr val="tx1"/>
                </a:solidFill>
                <a:latin typeface="Tahoma" pitchFamily="34" charset="0"/>
                <a:cs typeface="Times New Roman" charset="0"/>
              </a:defRPr>
            </a:lvl8pPr>
            <a:lvl9pPr marL="3886200" indent="-228600" eaLnBrk="0" fontAlgn="base" hangingPunct="0">
              <a:spcBef>
                <a:spcPct val="0"/>
              </a:spcBef>
              <a:spcAft>
                <a:spcPct val="0"/>
              </a:spcAft>
              <a:defRPr sz="2400">
                <a:solidFill>
                  <a:schemeClr val="tx1"/>
                </a:solidFill>
                <a:latin typeface="Tahoma" pitchFamily="34" charset="0"/>
                <a:cs typeface="Times New Roman" charset="0"/>
              </a:defRPr>
            </a:lvl9pPr>
          </a:lstStyle>
          <a:p>
            <a:pPr algn="ctr" eaLnBrk="1" hangingPunct="1"/>
            <a:r>
              <a:rPr lang="da-DK" sz="3200"/>
              <a:t>FIND EN KENDIS</a:t>
            </a:r>
            <a:r>
              <a:rPr lang="da-DK" sz="3200">
                <a:latin typeface="Times New Roman" charset="0"/>
              </a:rPr>
              <a:t>…</a:t>
            </a:r>
            <a:endParaRPr lang="da-DK" sz="3200"/>
          </a:p>
        </p:txBody>
      </p:sp>
    </p:spTree>
    <p:extLst>
      <p:ext uri="{BB962C8B-B14F-4D97-AF65-F5344CB8AC3E}">
        <p14:creationId xmlns:p14="http://schemas.microsoft.com/office/powerpoint/2010/main" val="418181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752600"/>
            <a:ext cx="5391150" cy="381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3" name="Text Box 3"/>
          <p:cNvSpPr txBox="1">
            <a:spLocks noChangeArrowheads="1"/>
          </p:cNvSpPr>
          <p:nvPr/>
        </p:nvSpPr>
        <p:spPr bwMode="auto">
          <a:xfrm>
            <a:off x="439738" y="644525"/>
            <a:ext cx="73644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ahoma" pitchFamily="34" charset="0"/>
                <a:cs typeface="Times New Roman" charset="0"/>
              </a:defRPr>
            </a:lvl1pPr>
            <a:lvl2pPr marL="742950" indent="-285750" eaLnBrk="0" hangingPunct="0">
              <a:defRPr sz="2400">
                <a:solidFill>
                  <a:schemeClr val="tx1"/>
                </a:solidFill>
                <a:latin typeface="Tahoma" pitchFamily="34" charset="0"/>
                <a:cs typeface="Times New Roman" charset="0"/>
              </a:defRPr>
            </a:lvl2pPr>
            <a:lvl3pPr marL="1143000" indent="-228600" eaLnBrk="0" hangingPunct="0">
              <a:defRPr sz="2400">
                <a:solidFill>
                  <a:schemeClr val="tx1"/>
                </a:solidFill>
                <a:latin typeface="Tahoma" pitchFamily="34" charset="0"/>
                <a:cs typeface="Times New Roman" charset="0"/>
              </a:defRPr>
            </a:lvl3pPr>
            <a:lvl4pPr marL="1600200" indent="-228600" eaLnBrk="0" hangingPunct="0">
              <a:defRPr sz="2400">
                <a:solidFill>
                  <a:schemeClr val="tx1"/>
                </a:solidFill>
                <a:latin typeface="Tahoma" pitchFamily="34" charset="0"/>
                <a:cs typeface="Times New Roman" charset="0"/>
              </a:defRPr>
            </a:lvl4pPr>
            <a:lvl5pPr marL="2057400" indent="-228600" eaLnBrk="0" hangingPunct="0">
              <a:defRPr sz="2400">
                <a:solidFill>
                  <a:schemeClr val="tx1"/>
                </a:solidFill>
                <a:latin typeface="Tahoma" pitchFamily="34" charset="0"/>
                <a:cs typeface="Times New Roman" charset="0"/>
              </a:defRPr>
            </a:lvl5pPr>
            <a:lvl6pPr marL="2514600" indent="-228600" eaLnBrk="0" fontAlgn="base" hangingPunct="0">
              <a:spcBef>
                <a:spcPct val="0"/>
              </a:spcBef>
              <a:spcAft>
                <a:spcPct val="0"/>
              </a:spcAft>
              <a:defRPr sz="2400">
                <a:solidFill>
                  <a:schemeClr val="tx1"/>
                </a:solidFill>
                <a:latin typeface="Tahoma" pitchFamily="34" charset="0"/>
                <a:cs typeface="Times New Roman" charset="0"/>
              </a:defRPr>
            </a:lvl6pPr>
            <a:lvl7pPr marL="2971800" indent="-228600" eaLnBrk="0" fontAlgn="base" hangingPunct="0">
              <a:spcBef>
                <a:spcPct val="0"/>
              </a:spcBef>
              <a:spcAft>
                <a:spcPct val="0"/>
              </a:spcAft>
              <a:defRPr sz="2400">
                <a:solidFill>
                  <a:schemeClr val="tx1"/>
                </a:solidFill>
                <a:latin typeface="Tahoma" pitchFamily="34" charset="0"/>
                <a:cs typeface="Times New Roman" charset="0"/>
              </a:defRPr>
            </a:lvl7pPr>
            <a:lvl8pPr marL="3429000" indent="-228600" eaLnBrk="0" fontAlgn="base" hangingPunct="0">
              <a:spcBef>
                <a:spcPct val="0"/>
              </a:spcBef>
              <a:spcAft>
                <a:spcPct val="0"/>
              </a:spcAft>
              <a:defRPr sz="2400">
                <a:solidFill>
                  <a:schemeClr val="tx1"/>
                </a:solidFill>
                <a:latin typeface="Tahoma" pitchFamily="34" charset="0"/>
                <a:cs typeface="Times New Roman" charset="0"/>
              </a:defRPr>
            </a:lvl8pPr>
            <a:lvl9pPr marL="3886200" indent="-228600" eaLnBrk="0" fontAlgn="base" hangingPunct="0">
              <a:spcBef>
                <a:spcPct val="0"/>
              </a:spcBef>
              <a:spcAft>
                <a:spcPct val="0"/>
              </a:spcAft>
              <a:defRPr sz="2400">
                <a:solidFill>
                  <a:schemeClr val="tx1"/>
                </a:solidFill>
                <a:latin typeface="Tahoma" pitchFamily="34" charset="0"/>
                <a:cs typeface="Times New Roman" charset="0"/>
              </a:defRPr>
            </a:lvl9pPr>
          </a:lstStyle>
          <a:p>
            <a:pPr algn="ctr" eaLnBrk="1" hangingPunct="1"/>
            <a:r>
              <a:rPr lang="da-DK"/>
              <a:t>LIDT </a:t>
            </a:r>
            <a:r>
              <a:rPr lang="da-DK">
                <a:latin typeface="Times New Roman" charset="0"/>
              </a:rPr>
              <a:t>Æ</a:t>
            </a:r>
            <a:r>
              <a:rPr lang="da-DK"/>
              <a:t>LDRE OG MED SK</a:t>
            </a:r>
            <a:r>
              <a:rPr lang="da-DK">
                <a:latin typeface="Times New Roman" charset="0"/>
              </a:rPr>
              <a:t>Æ</a:t>
            </a:r>
            <a:r>
              <a:rPr lang="da-DK"/>
              <a:t>G</a:t>
            </a:r>
            <a:r>
              <a:rPr lang="da-DK">
                <a:latin typeface="Times New Roman" charset="0"/>
              </a:rPr>
              <a:t>…</a:t>
            </a:r>
            <a:r>
              <a:rPr lang="da-DK"/>
              <a:t>OG MASKINPISTOL</a:t>
            </a:r>
            <a:r>
              <a:rPr lang="da-DK">
                <a:latin typeface="Times New Roman" charset="0"/>
              </a:rPr>
              <a:t>…</a:t>
            </a:r>
            <a:r>
              <a:rPr lang="da-DK"/>
              <a:t> </a:t>
            </a:r>
          </a:p>
        </p:txBody>
      </p:sp>
    </p:spTree>
    <p:extLst>
      <p:ext uri="{BB962C8B-B14F-4D97-AF65-F5344CB8AC3E}">
        <p14:creationId xmlns:p14="http://schemas.microsoft.com/office/powerpoint/2010/main" val="1590355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c/ca/Osama_bin_Laden_portrait.jpg/260px-Osama_bin_Laden_portrai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88640"/>
            <a:ext cx="4464496" cy="5666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647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sp>
        <p:nvSpPr>
          <p:cNvPr id="3" name="Pladsholder til indhold 2"/>
          <p:cNvSpPr>
            <a:spLocks noGrp="1"/>
          </p:cNvSpPr>
          <p:nvPr>
            <p:ph idx="1"/>
          </p:nvPr>
        </p:nvSpPr>
        <p:spPr/>
        <p:txBody>
          <a:bodyPr>
            <a:normAutofit fontScale="85000" lnSpcReduction="20000"/>
          </a:bodyPr>
          <a:lstStyle/>
          <a:p>
            <a:r>
              <a:rPr lang="da-DK" dirty="0"/>
              <a:t>Kendetegnende for mange radikaliserede muslimer: </a:t>
            </a:r>
          </a:p>
          <a:p>
            <a:pPr lvl="1"/>
            <a:r>
              <a:rPr lang="da-DK" dirty="0"/>
              <a:t>”genfødte” muslimer med muslimsk baggrund, men som finder forældrenes/samfundets islam slap og falsk. (ex Osama bin-Laden) </a:t>
            </a:r>
          </a:p>
          <a:p>
            <a:pPr lvl="1"/>
            <a:r>
              <a:rPr lang="da-DK" dirty="0"/>
              <a:t>Konvertitter fra anden religion/baggrund.</a:t>
            </a:r>
          </a:p>
          <a:p>
            <a:pPr lvl="1"/>
            <a:r>
              <a:rPr lang="da-DK" dirty="0"/>
              <a:t>Gør oprør ikke alene mod modernitet, men også ofte deres egen familie, andre muslimer – og i grunden også deres baggrund. </a:t>
            </a:r>
          </a:p>
          <a:p>
            <a:pPr lvl="1"/>
            <a:endParaRPr lang="da-DK" dirty="0"/>
          </a:p>
          <a:p>
            <a:pPr lvl="1"/>
            <a:endParaRPr lang="da-DK" dirty="0"/>
          </a:p>
          <a:p>
            <a:r>
              <a:rPr lang="da-DK" dirty="0"/>
              <a:t>Hvorfor radikaliseres unge mennesker, hvorfor bliver de militante – og hvordan kan samfundet undgå det? </a:t>
            </a:r>
          </a:p>
          <a:p>
            <a:endParaRPr lang="da-DK" dirty="0"/>
          </a:p>
        </p:txBody>
      </p:sp>
    </p:spTree>
    <p:extLst>
      <p:ext uri="{BB962C8B-B14F-4D97-AF65-F5344CB8AC3E}">
        <p14:creationId xmlns:p14="http://schemas.microsoft.com/office/powerpoint/2010/main" val="1540780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dirty="0"/>
              <a:t>Fundamentalisme </a:t>
            </a:r>
          </a:p>
        </p:txBody>
      </p:sp>
      <p:sp>
        <p:nvSpPr>
          <p:cNvPr id="3" name="Pladsholder til indhold 2"/>
          <p:cNvSpPr>
            <a:spLocks noGrp="1"/>
          </p:cNvSpPr>
          <p:nvPr>
            <p:ph idx="1"/>
          </p:nvPr>
        </p:nvSpPr>
        <p:spPr/>
        <p:txBody>
          <a:bodyPr>
            <a:normAutofit fontScale="92500" lnSpcReduction="20000"/>
          </a:bodyPr>
          <a:lstStyle/>
          <a:p>
            <a:r>
              <a:rPr lang="da-DK" dirty="0"/>
              <a:t>Eksempel: Kaldet til Islam</a:t>
            </a:r>
          </a:p>
          <a:p>
            <a:r>
              <a:rPr lang="da-DK" dirty="0"/>
              <a:t>Basis: Tingbjerg, København.</a:t>
            </a:r>
          </a:p>
          <a:p>
            <a:r>
              <a:rPr lang="da-DK" dirty="0"/>
              <a:t>Leder: </a:t>
            </a:r>
            <a:r>
              <a:rPr lang="da-DK" dirty="0" err="1"/>
              <a:t>Shariz</a:t>
            </a:r>
            <a:r>
              <a:rPr lang="da-DK" dirty="0"/>
              <a:t> Tariq </a:t>
            </a:r>
            <a:r>
              <a:rPr lang="da-DK" dirty="0" err="1"/>
              <a:t>aka</a:t>
            </a:r>
            <a:r>
              <a:rPr lang="da-DK" dirty="0"/>
              <a:t> Abu Musa. </a:t>
            </a:r>
          </a:p>
          <a:p>
            <a:r>
              <a:rPr lang="da-DK" dirty="0"/>
              <a:t>20-30 medlemmer – men stort engagement og stor </a:t>
            </a:r>
            <a:r>
              <a:rPr lang="da-DK" dirty="0" err="1"/>
              <a:t>medieopmærkomhed</a:t>
            </a:r>
            <a:r>
              <a:rPr lang="da-DK" dirty="0"/>
              <a:t>.</a:t>
            </a:r>
          </a:p>
          <a:p>
            <a:r>
              <a:rPr lang="da-DK" dirty="0"/>
              <a:t>De udråbte zoner, hvor de selv ville overvåge, at sharia blev overholdt – stor opmærksomhed! </a:t>
            </a:r>
          </a:p>
          <a:p>
            <a:r>
              <a:rPr lang="da-DK" dirty="0">
                <a:hlinkClick r:id="rId2"/>
              </a:rPr>
              <a:t>http://www.youtube.com/watch?v=-Ch64dkivM0</a:t>
            </a:r>
            <a:endParaRPr lang="da-DK" dirty="0"/>
          </a:p>
          <a:p>
            <a:r>
              <a:rPr lang="da-DK" dirty="0"/>
              <a:t>Hvad kendetegner det danske samfund </a:t>
            </a:r>
          </a:p>
          <a:p>
            <a:r>
              <a:rPr lang="da-DK" dirty="0"/>
              <a:t>Hvordan ser idealsamfundet ud? </a:t>
            </a:r>
          </a:p>
          <a:p>
            <a:endParaRPr lang="da-DK" dirty="0"/>
          </a:p>
        </p:txBody>
      </p:sp>
    </p:spTree>
    <p:extLst>
      <p:ext uri="{BB962C8B-B14F-4D97-AF65-F5344CB8AC3E}">
        <p14:creationId xmlns:p14="http://schemas.microsoft.com/office/powerpoint/2010/main" val="2732815877"/>
      </p:ext>
    </p:extLst>
  </p:cSld>
  <p:clrMapOvr>
    <a:masterClrMapping/>
  </p:clrMapOvr>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26710</TotalTime>
  <Words>2681</Words>
  <Application>Microsoft Office PowerPoint</Application>
  <PresentationFormat>Skærmshow (4:3)</PresentationFormat>
  <Paragraphs>262</Paragraphs>
  <Slides>44</Slides>
  <Notes>10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44</vt:i4>
      </vt:variant>
    </vt:vector>
  </HeadingPairs>
  <TitlesOfParts>
    <vt:vector size="49" baseType="lpstr">
      <vt:lpstr>Arial</vt:lpstr>
      <vt:lpstr>Calibri</vt:lpstr>
      <vt:lpstr>Tahoma</vt:lpstr>
      <vt:lpstr>Times New Roman</vt:lpstr>
      <vt:lpstr>Kontortema</vt:lpstr>
      <vt:lpstr>Forklaring </vt:lpstr>
      <vt:lpstr>PowerPoint-præsentation</vt:lpstr>
      <vt:lpstr>Evt forlængelser</vt:lpstr>
      <vt:lpstr>        Hvorfor radikaliseres unge mennesker?  Hvorfor bliver de militante?  Og hvordan kan samfundet undgå det? </vt:lpstr>
      <vt:lpstr>PowerPoint-præsentation</vt:lpstr>
      <vt:lpstr>PowerPoint-præsentation</vt:lpstr>
      <vt:lpstr>PowerPoint-præsentation</vt:lpstr>
      <vt:lpstr>PowerPoint-præsentation</vt:lpstr>
      <vt:lpstr>Fundamentalisme </vt:lpstr>
      <vt:lpstr>Kaldet til islams samfundsopfattelse. </vt:lpstr>
      <vt:lpstr>Kaldet til islams samfundsopfattelse. </vt:lpstr>
      <vt:lpstr>FUNDAMENTALISME definition</vt:lpstr>
      <vt:lpstr>PowerPoint-præsentation</vt:lpstr>
      <vt:lpstr>Hvad er radikalisering?</vt:lpstr>
      <vt:lpstr>Radikaliseret voldsparat fundamentalisme</vt:lpstr>
      <vt:lpstr>Kan man sige noget generelt om hvorfor disse mennesker radikaliseres? </vt:lpstr>
      <vt:lpstr>Kan man sige noget generelt om hvorfor disse mennesker radikaliseres?</vt:lpstr>
      <vt:lpstr>Tre forklaringsmodeller</vt:lpstr>
      <vt:lpstr>Tre forklaringsmodeller</vt:lpstr>
      <vt:lpstr>Tre forklaringsmodeller</vt:lpstr>
      <vt:lpstr> 2. Kollektivt rationelt politisk projekt</vt:lpstr>
      <vt:lpstr>PowerPoint-præsentation</vt:lpstr>
      <vt:lpstr>PowerPoint-præsentation</vt:lpstr>
      <vt:lpstr>Henvisning </vt:lpstr>
      <vt:lpstr>Radikalisering </vt:lpstr>
      <vt:lpstr>Hvordan skal samfundet undgå radikalisering af enhver slags? (højre, venstre, religiøs osv) </vt:lpstr>
      <vt:lpstr>Hvordan skal samfundet undgå radikalisering af enhver slags? (højre, venstre, religiøs osv) </vt:lpstr>
      <vt:lpstr>Politisk pres på minoritet</vt:lpstr>
      <vt:lpstr>PowerPoint-præsentation</vt:lpstr>
      <vt:lpstr>Konklusion: </vt:lpstr>
      <vt:lpstr>Fra en kronik… </vt:lpstr>
      <vt:lpstr>Hvordan skal samfundet forholde sig til ideologerne? </vt:lpstr>
      <vt:lpstr>Hvordan skal samfundet forholde sig til ideologerne? </vt:lpstr>
      <vt:lpstr>Forklaringsmodel 2: Jihad er et rationelt projekt.  Kræver nok en del baggrundsviden om politiske relationer mellem Europa(USA og Mellemøsten </vt:lpstr>
      <vt:lpstr>PowerPoint-præsentation</vt:lpstr>
      <vt:lpstr>Konservativ Ungdom holder nationalfest i 30’erne.</vt:lpstr>
      <vt:lpstr>film</vt:lpstr>
      <vt:lpstr>Film </vt:lpstr>
      <vt:lpstr>PowerPoint-præsentation</vt:lpstr>
      <vt:lpstr>PowerPoint-præsentation</vt:lpstr>
      <vt:lpstr>Eksempel – incels </vt:lpstr>
      <vt:lpstr>Incel</vt:lpstr>
      <vt:lpstr>Incel 2 </vt:lpstr>
      <vt:lpstr> </vt:lpstr>
    </vt:vector>
  </TitlesOfParts>
  <Company>Birkerød Gymnasium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ejer</dc:creator>
  <cp:lastModifiedBy>Martin Jørgensen</cp:lastModifiedBy>
  <cp:revision>87</cp:revision>
  <dcterms:created xsi:type="dcterms:W3CDTF">2011-10-04T23:09:25Z</dcterms:created>
  <dcterms:modified xsi:type="dcterms:W3CDTF">2022-10-10T21:02:07Z</dcterms:modified>
</cp:coreProperties>
</file>