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da-D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36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4E9DFC-811F-064D-8AEF-B47F7606000B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F036D-6639-9349-907C-10E4370365C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13790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ias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smtClean="0"/>
              <a:t>Overvej</a:t>
            </a:r>
            <a:r>
              <a:rPr lang="da-DK" baseline="0" dirty="0" smtClean="0"/>
              <a:t> også: </a:t>
            </a:r>
          </a:p>
          <a:p>
            <a:pPr marL="171450" indent="-171450">
              <a:buFontTx/>
              <a:buChar char="-"/>
            </a:pPr>
            <a:r>
              <a:rPr lang="da-DK" baseline="0" dirty="0" smtClean="0"/>
              <a:t>Samlende problemformulering kan være godt for at holde opgavens fokus</a:t>
            </a:r>
          </a:p>
          <a:p>
            <a:pPr marL="171450" indent="-171450">
              <a:buFontTx/>
              <a:buChar char="-"/>
            </a:pPr>
            <a:r>
              <a:rPr lang="da-DK" baseline="0" dirty="0" smtClean="0"/>
              <a:t>Skal eleven have udleveret særligt materiale / bedes om at benytte sig af bestemt materiale</a:t>
            </a:r>
          </a:p>
          <a:p>
            <a:pPr marL="171450" indent="-171450">
              <a:buFontTx/>
              <a:buChar char="-"/>
            </a:pPr>
            <a:r>
              <a:rPr lang="da-DK" baseline="0" dirty="0" smtClean="0"/>
              <a:t>Præcise spørgsmål med fx vinkling, tidsafgrænsning, m.m.</a:t>
            </a:r>
          </a:p>
          <a:p>
            <a:pPr marL="171450" indent="-171450">
              <a:buFontTx/>
              <a:buChar char="-"/>
            </a:pPr>
            <a:r>
              <a:rPr lang="da-DK" baseline="0" dirty="0" smtClean="0"/>
              <a:t>KLAR bevidsthed om, hvilke faglige mål der aktiveres!</a:t>
            </a:r>
          </a:p>
          <a:p>
            <a:pPr marL="171450" indent="-171450">
              <a:buFontTx/>
              <a:buChar char="-"/>
            </a:pPr>
            <a:r>
              <a:rPr lang="da-DK" baseline="0" dirty="0" smtClean="0"/>
              <a:t>Og hvis i samspil med andre fag: Vær ekstra opmærksom på, at historie FAGLIGT kommer i spil!</a:t>
            </a:r>
          </a:p>
          <a:p>
            <a:pPr marL="171450" indent="-171450">
              <a:buFontTx/>
              <a:buChar char="-"/>
            </a:pPr>
            <a:endParaRPr lang="da-DK" dirty="0" smtClean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AF036D-6639-9349-907C-10E4370365CB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1104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45542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3329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6718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4307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4987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3844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969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96644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011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1468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teksttypografierne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756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1D235-9B15-0747-80AB-F4BFCA6B02E3}" type="datetimeFigureOut">
              <a:rPr lang="da-DK" smtClean="0"/>
              <a:t>28/09/16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D8313-C731-1840-A922-A87A7C6999F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5257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a-DK" dirty="0" smtClean="0"/>
              <a:t>Skriftlighed i historie </a:t>
            </a:r>
            <a:br>
              <a:rPr lang="da-DK" dirty="0" smtClean="0"/>
            </a:br>
            <a:r>
              <a:rPr lang="da-DK" sz="2200" dirty="0" smtClean="0"/>
              <a:t>- lidt om, hvad der giver anledning til diskussion og henvendelser til ministeriet…</a:t>
            </a:r>
            <a:endParaRPr lang="da-DK" sz="22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5135330"/>
            <a:ext cx="6400800" cy="503470"/>
          </a:xfrm>
        </p:spPr>
        <p:txBody>
          <a:bodyPr>
            <a:normAutofit fontScale="92500" lnSpcReduction="10000"/>
          </a:bodyPr>
          <a:lstStyle/>
          <a:p>
            <a:r>
              <a:rPr lang="da-DK" dirty="0" smtClean="0"/>
              <a:t>Christian </a:t>
            </a:r>
            <a:r>
              <a:rPr lang="da-DK" dirty="0" err="1" smtClean="0"/>
              <a:t>Vollmond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262593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SRP/SSO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Snyd/plagiat</a:t>
            </a:r>
          </a:p>
          <a:p>
            <a:r>
              <a:rPr lang="da-DK" dirty="0" smtClean="0"/>
              <a:t>Emner i fagets periferi</a:t>
            </a:r>
          </a:p>
          <a:p>
            <a:r>
              <a:rPr lang="da-DK" dirty="0" smtClean="0"/>
              <a:t>Manglende historiefaglighed, fx</a:t>
            </a:r>
          </a:p>
          <a:p>
            <a:pPr lvl="1"/>
            <a:r>
              <a:rPr lang="da-DK" dirty="0" smtClean="0"/>
              <a:t>Redegørelser uden refleksion eller på baggrund af begrænset mængde materiale</a:t>
            </a:r>
          </a:p>
          <a:p>
            <a:pPr lvl="1"/>
            <a:r>
              <a:rPr lang="da-DK" dirty="0" smtClean="0"/>
              <a:t>Kildeanalyser, der er opremsninger </a:t>
            </a:r>
          </a:p>
          <a:p>
            <a:pPr lvl="1"/>
            <a:r>
              <a:rPr lang="da-DK" dirty="0" smtClean="0"/>
              <a:t>Vurderinger, baseret på elevens egne meninger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4654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Ideer til at undgå disse faldgruber…	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dirty="0" smtClean="0"/>
              <a:t>Opgaveformuleringerne</a:t>
            </a:r>
          </a:p>
          <a:p>
            <a:pPr marL="0" indent="0">
              <a:buNone/>
            </a:pPr>
            <a:r>
              <a:rPr lang="da-DK" dirty="0" smtClean="0"/>
              <a:t>Redegør for… 	&lt;-&gt;	Redegør på baggrund af…</a:t>
            </a:r>
          </a:p>
          <a:p>
            <a:r>
              <a:rPr lang="da-DK" dirty="0" smtClean="0"/>
              <a:t>Inddragelse af refleksioner omkring den faglige teori og metode bag undersøgelserne af fortidige forhold (subdiscipliner, bestemte tilgange til undersøgelser af fortid, osv.)</a:t>
            </a:r>
          </a:p>
          <a:p>
            <a:pPr marL="0" indent="0">
              <a:buNone/>
            </a:pPr>
            <a:r>
              <a:rPr lang="da-DK" dirty="0" smtClean="0"/>
              <a:t>Nemt					&lt;-&gt;				Svært</a:t>
            </a:r>
          </a:p>
          <a:p>
            <a:pPr marL="0" indent="0">
              <a:buNone/>
            </a:pPr>
            <a:r>
              <a:rPr lang="da-DK" sz="2000" i="1" dirty="0" smtClean="0"/>
              <a:t>Bredt genstandsfelt								Fagligheden abstrakt</a:t>
            </a:r>
          </a:p>
          <a:p>
            <a:pPr marL="0" indent="0">
              <a:buNone/>
            </a:pPr>
            <a:r>
              <a:rPr lang="da-DK" sz="2000" i="1" dirty="0" smtClean="0"/>
              <a:t>Baggrundsoplysninger							MEN: ikke bare et</a:t>
            </a:r>
          </a:p>
          <a:p>
            <a:pPr marL="0" indent="0">
              <a:buNone/>
            </a:pPr>
            <a:r>
              <a:rPr lang="da-DK" sz="2000" i="1" dirty="0" smtClean="0"/>
              <a:t>(alt har en historie)								</a:t>
            </a:r>
            <a:r>
              <a:rPr lang="da-DK" sz="2000" i="1" dirty="0" smtClean="0"/>
              <a:t>redegørelsesfag!</a:t>
            </a:r>
            <a:endParaRPr lang="da-DK" sz="2000" i="1" dirty="0"/>
          </a:p>
        </p:txBody>
      </p:sp>
    </p:spTree>
    <p:extLst>
      <p:ext uri="{BB962C8B-B14F-4D97-AF65-F5344CB8AC3E}">
        <p14:creationId xmlns:p14="http://schemas.microsoft.com/office/powerpoint/2010/main" val="17017521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Ideer til at undgå disse faldgruber…	</a:t>
            </a:r>
            <a:endParaRPr lang="da-DK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sz="3100" dirty="0" smtClean="0"/>
              <a:t>Krav om at:</a:t>
            </a:r>
          </a:p>
          <a:p>
            <a:pPr marL="0" indent="0">
              <a:buNone/>
            </a:pPr>
            <a:r>
              <a:rPr lang="da-DK" sz="3100" dirty="0" smtClean="0"/>
              <a:t>• Eleven</a:t>
            </a:r>
            <a:r>
              <a:rPr lang="da-DK" sz="3100" dirty="0"/>
              <a:t> </a:t>
            </a:r>
            <a:r>
              <a:rPr lang="da-DK" sz="3100" dirty="0" smtClean="0"/>
              <a:t>skal </a:t>
            </a:r>
            <a:r>
              <a:rPr lang="da-DK" sz="3100" dirty="0"/>
              <a:t>anvende et </a:t>
            </a:r>
            <a:r>
              <a:rPr lang="da-DK" sz="3100" i="1" dirty="0"/>
              <a:t>historiefagligt </a:t>
            </a:r>
            <a:r>
              <a:rPr lang="da-DK" sz="3100" i="1" dirty="0" err="1" smtClean="0"/>
              <a:t>ordforråd</a:t>
            </a:r>
            <a:endParaRPr lang="da-DK" sz="3100" dirty="0"/>
          </a:p>
          <a:p>
            <a:r>
              <a:rPr lang="da-DK" sz="3100" dirty="0" smtClean="0"/>
              <a:t>Eleven</a:t>
            </a:r>
            <a:r>
              <a:rPr lang="da-DK" sz="3100" dirty="0"/>
              <a:t> </a:t>
            </a:r>
            <a:r>
              <a:rPr lang="da-DK" sz="3100" dirty="0" smtClean="0"/>
              <a:t>skal </a:t>
            </a:r>
            <a:r>
              <a:rPr lang="da-DK" sz="3100" dirty="0"/>
              <a:t>arbejde </a:t>
            </a:r>
            <a:r>
              <a:rPr lang="da-DK" sz="3100" i="1" dirty="0" smtClean="0"/>
              <a:t>analytisk </a:t>
            </a:r>
            <a:r>
              <a:rPr lang="da-DK" sz="3100" i="1" dirty="0"/>
              <a:t>og materialesensitivt </a:t>
            </a:r>
            <a:r>
              <a:rPr lang="da-DK" sz="3100" dirty="0"/>
              <a:t>med den relevante </a:t>
            </a:r>
            <a:r>
              <a:rPr lang="da-DK" sz="3100" i="1" dirty="0" smtClean="0"/>
              <a:t>empiri</a:t>
            </a:r>
            <a:endParaRPr lang="da-DK" sz="3100" dirty="0"/>
          </a:p>
          <a:p>
            <a:pPr marL="0" indent="0">
              <a:buNone/>
            </a:pPr>
            <a:r>
              <a:rPr lang="da-DK" sz="2200" dirty="0" smtClean="0"/>
              <a:t>Formulere </a:t>
            </a:r>
            <a:r>
              <a:rPr lang="da-DK" sz="2200" i="1" dirty="0"/>
              <a:t>hvad det er </a:t>
            </a:r>
            <a:r>
              <a:rPr lang="da-DK" sz="2200" dirty="0"/>
              <a:t>for et materiale der gøres brug af, hvad netop dette materiale kan </a:t>
            </a:r>
            <a:r>
              <a:rPr lang="da-DK" sz="2200" i="1" dirty="0"/>
              <a:t>bruges til </a:t>
            </a:r>
            <a:r>
              <a:rPr lang="da-DK" sz="2200" dirty="0"/>
              <a:t>i den givne sammenhæng og </a:t>
            </a:r>
            <a:r>
              <a:rPr lang="da-DK" sz="2200" i="1" dirty="0" smtClean="0"/>
              <a:t>hvorfor</a:t>
            </a:r>
            <a:r>
              <a:rPr lang="da-DK" sz="2200" dirty="0"/>
              <a:t>)</a:t>
            </a:r>
            <a:endParaRPr lang="da-DK" sz="2200" dirty="0" smtClean="0"/>
          </a:p>
          <a:p>
            <a:r>
              <a:rPr lang="da-DK" sz="3100" dirty="0" smtClean="0"/>
              <a:t>Eleven</a:t>
            </a:r>
            <a:r>
              <a:rPr lang="da-DK" sz="3100" dirty="0"/>
              <a:t> </a:t>
            </a:r>
            <a:r>
              <a:rPr lang="da-DK" sz="3100" dirty="0" smtClean="0"/>
              <a:t>skal </a:t>
            </a:r>
            <a:r>
              <a:rPr lang="da-DK" sz="3100" dirty="0"/>
              <a:t>skrive </a:t>
            </a:r>
            <a:r>
              <a:rPr lang="da-DK" sz="3100" i="1" dirty="0" err="1" smtClean="0"/>
              <a:t>kontekstualiserende</a:t>
            </a:r>
            <a:r>
              <a:rPr lang="da-DK" sz="3100" dirty="0"/>
              <a:t>, </a:t>
            </a:r>
            <a:r>
              <a:rPr lang="da-DK" sz="3100" dirty="0" err="1"/>
              <a:t>altsa</a:t>
            </a:r>
            <a:r>
              <a:rPr lang="da-DK" sz="3100" dirty="0"/>
              <a:t>̊ binde pointer og iagttagelser i </a:t>
            </a:r>
            <a:r>
              <a:rPr lang="da-DK" sz="3100" dirty="0" smtClean="0"/>
              <a:t>tid</a:t>
            </a:r>
            <a:endParaRPr lang="da-DK" sz="3100" dirty="0"/>
          </a:p>
          <a:p>
            <a:pPr marL="0" indent="0">
              <a:buNone/>
            </a:pPr>
            <a:r>
              <a:rPr lang="da-DK" sz="2200" dirty="0" smtClean="0"/>
              <a:t>Præsentere </a:t>
            </a:r>
            <a:r>
              <a:rPr lang="da-DK" sz="2400" i="1" dirty="0" smtClean="0"/>
              <a:t>forskellige </a:t>
            </a:r>
            <a:r>
              <a:rPr lang="da-DK" sz="2400" dirty="0" smtClean="0"/>
              <a:t>kontekster - indkredse </a:t>
            </a:r>
            <a:r>
              <a:rPr lang="da-DK" sz="2400" dirty="0"/>
              <a:t>de(n) mest </a:t>
            </a:r>
            <a:r>
              <a:rPr lang="da-DK" sz="2400" dirty="0" smtClean="0"/>
              <a:t>relevante</a:t>
            </a:r>
          </a:p>
          <a:p>
            <a:pPr marL="0" indent="0">
              <a:buNone/>
            </a:pPr>
            <a:r>
              <a:rPr lang="da-DK" sz="2400" dirty="0" smtClean="0"/>
              <a:t>+</a:t>
            </a:r>
          </a:p>
          <a:p>
            <a:pPr marL="0" indent="0">
              <a:buNone/>
            </a:pPr>
            <a:r>
              <a:rPr lang="da-DK" sz="2400" dirty="0" smtClean="0"/>
              <a:t>Tydeliggørelse af at </a:t>
            </a:r>
            <a:r>
              <a:rPr lang="da-DK" sz="2400" dirty="0"/>
              <a:t>normer, holdninger og mulighedsscenarier er bundet i tid (dvs. er kontekstafhængige) </a:t>
            </a:r>
            <a:r>
              <a:rPr lang="da-DK" sz="2400" dirty="0" smtClean="0"/>
              <a:t>også skribentens </a:t>
            </a:r>
            <a:r>
              <a:rPr lang="da-DK" sz="2400" dirty="0"/>
              <a:t>egen horisont kommer i </a:t>
            </a:r>
            <a:r>
              <a:rPr lang="da-DK" sz="2400" dirty="0" smtClean="0"/>
              <a:t>spil på, fx gennem historisk </a:t>
            </a:r>
            <a:r>
              <a:rPr lang="da-DK" sz="2400" dirty="0"/>
              <a:t>empati, dvs. indlevelse i forskellige fortiders </a:t>
            </a:r>
            <a:r>
              <a:rPr lang="da-DK" sz="2400" dirty="0" smtClean="0"/>
              <a:t>menneskers handlingsrum</a:t>
            </a:r>
          </a:p>
          <a:p>
            <a:pPr marL="0" indent="0">
              <a:buNone/>
            </a:pPr>
            <a:endParaRPr lang="da-DK" sz="2400" dirty="0" smtClean="0">
              <a:effectLst/>
            </a:endParaRPr>
          </a:p>
          <a:p>
            <a:pPr marL="0" indent="0">
              <a:buNone/>
            </a:pPr>
            <a:endParaRPr lang="da-DK" sz="2200" dirty="0" smtClean="0"/>
          </a:p>
          <a:p>
            <a:endParaRPr lang="da-DK" dirty="0" smtClean="0"/>
          </a:p>
          <a:p>
            <a:pPr marL="0" indent="0">
              <a:buNone/>
            </a:pPr>
            <a:endParaRPr lang="da-DK" dirty="0" smtClean="0"/>
          </a:p>
          <a:p>
            <a:pPr marL="0" indent="0">
              <a:buNone/>
            </a:pPr>
            <a:endParaRPr lang="da-DK" dirty="0" smtClean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Tekstfelt 3"/>
          <p:cNvSpPr txBox="1"/>
          <p:nvPr/>
        </p:nvSpPr>
        <p:spPr>
          <a:xfrm>
            <a:off x="457199" y="6126161"/>
            <a:ext cx="7999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i="1" dirty="0" smtClean="0"/>
              <a:t>Fra: Karen Steller Bjerregaard – at skrivehistoriefagligt, i ”Historiedidaktik”, 3. udg., 2016 (under udgivelse), Historielærerforeningen og Forlaget Columbus</a:t>
            </a:r>
            <a:endParaRPr lang="da-DK" i="1" dirty="0"/>
          </a:p>
        </p:txBody>
      </p:sp>
    </p:spTree>
    <p:extLst>
      <p:ext uri="{BB962C8B-B14F-4D97-AF65-F5344CB8AC3E}">
        <p14:creationId xmlns:p14="http://schemas.microsoft.com/office/powerpoint/2010/main" val="1978100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ontor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268</Words>
  <Application>Microsoft Macintosh PowerPoint</Application>
  <PresentationFormat>Skærmshow (4:3)</PresentationFormat>
  <Paragraphs>38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4</vt:i4>
      </vt:variant>
    </vt:vector>
  </HeadingPairs>
  <TitlesOfParts>
    <vt:vector size="5" baseType="lpstr">
      <vt:lpstr>Kontortema</vt:lpstr>
      <vt:lpstr>Skriftlighed i historie  - lidt om, hvad der giver anledning til diskussion og henvendelser til ministeriet…</vt:lpstr>
      <vt:lpstr>SRP/SSO</vt:lpstr>
      <vt:lpstr>Ideer til at undgå disse faldgruber… </vt:lpstr>
      <vt:lpstr>Ideer til at undgå disse faldgruber… </vt:lpstr>
    </vt:vector>
  </TitlesOfParts>
  <Company>KVUC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Skriftlighed i historie  - lidt om, hvad der giver anledning til diskussion og indblanding af ministeriet…</dc:title>
  <dc:creator>KVUC Admin</dc:creator>
  <cp:lastModifiedBy>KVUC Admin</cp:lastModifiedBy>
  <cp:revision>6</cp:revision>
  <dcterms:created xsi:type="dcterms:W3CDTF">2016-09-28T07:15:08Z</dcterms:created>
  <dcterms:modified xsi:type="dcterms:W3CDTF">2016-09-28T09:31:51Z</dcterms:modified>
</cp:coreProperties>
</file>