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61" r:id="rId4"/>
    <p:sldId id="260" r:id="rId5"/>
    <p:sldId id="266" r:id="rId6"/>
    <p:sldId id="267" r:id="rId7"/>
    <p:sldId id="258" r:id="rId8"/>
    <p:sldId id="259" r:id="rId9"/>
    <p:sldId id="262" r:id="rId10"/>
    <p:sldId id="263"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1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B3046-2DE0-495D-BB45-E2E4A66C4EF2}" type="datetimeFigureOut">
              <a:rPr lang="da-DK" smtClean="0"/>
              <a:t>27-08-2015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BBD4C6-39D2-4E41-B56A-EFFA0F401BF1}" type="slidenum">
              <a:rPr lang="da-DK" smtClean="0"/>
              <a:t>‹nr.›</a:t>
            </a:fld>
            <a:endParaRPr lang="da-DK"/>
          </a:p>
        </p:txBody>
      </p:sp>
    </p:spTree>
    <p:extLst>
      <p:ext uri="{BB962C8B-B14F-4D97-AF65-F5344CB8AC3E}">
        <p14:creationId xmlns:p14="http://schemas.microsoft.com/office/powerpoint/2010/main" val="366861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1</a:t>
            </a:fld>
            <a:endParaRPr lang="da-DK"/>
          </a:p>
        </p:txBody>
      </p:sp>
    </p:spTree>
    <p:extLst>
      <p:ext uri="{BB962C8B-B14F-4D97-AF65-F5344CB8AC3E}">
        <p14:creationId xmlns:p14="http://schemas.microsoft.com/office/powerpoint/2010/main" val="3443030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10</a:t>
            </a:fld>
            <a:endParaRPr lang="da-DK"/>
          </a:p>
        </p:txBody>
      </p:sp>
    </p:spTree>
    <p:extLst>
      <p:ext uri="{BB962C8B-B14F-4D97-AF65-F5344CB8AC3E}">
        <p14:creationId xmlns:p14="http://schemas.microsoft.com/office/powerpoint/2010/main" val="3148993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11</a:t>
            </a:fld>
            <a:endParaRPr lang="da-DK"/>
          </a:p>
        </p:txBody>
      </p:sp>
    </p:spTree>
    <p:extLst>
      <p:ext uri="{BB962C8B-B14F-4D97-AF65-F5344CB8AC3E}">
        <p14:creationId xmlns:p14="http://schemas.microsoft.com/office/powerpoint/2010/main" val="1132289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12</a:t>
            </a:fld>
            <a:endParaRPr lang="da-DK"/>
          </a:p>
        </p:txBody>
      </p:sp>
    </p:spTree>
    <p:extLst>
      <p:ext uri="{BB962C8B-B14F-4D97-AF65-F5344CB8AC3E}">
        <p14:creationId xmlns:p14="http://schemas.microsoft.com/office/powerpoint/2010/main" val="2011123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2</a:t>
            </a:fld>
            <a:endParaRPr lang="da-DK"/>
          </a:p>
        </p:txBody>
      </p:sp>
    </p:spTree>
    <p:extLst>
      <p:ext uri="{BB962C8B-B14F-4D97-AF65-F5344CB8AC3E}">
        <p14:creationId xmlns:p14="http://schemas.microsoft.com/office/powerpoint/2010/main" val="2306041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3</a:t>
            </a:fld>
            <a:endParaRPr lang="da-DK"/>
          </a:p>
        </p:txBody>
      </p:sp>
    </p:spTree>
    <p:extLst>
      <p:ext uri="{BB962C8B-B14F-4D97-AF65-F5344CB8AC3E}">
        <p14:creationId xmlns:p14="http://schemas.microsoft.com/office/powerpoint/2010/main" val="1979755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4</a:t>
            </a:fld>
            <a:endParaRPr lang="da-DK"/>
          </a:p>
        </p:txBody>
      </p:sp>
    </p:spTree>
    <p:extLst>
      <p:ext uri="{BB962C8B-B14F-4D97-AF65-F5344CB8AC3E}">
        <p14:creationId xmlns:p14="http://schemas.microsoft.com/office/powerpoint/2010/main" val="35999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5</a:t>
            </a:fld>
            <a:endParaRPr lang="da-DK"/>
          </a:p>
        </p:txBody>
      </p:sp>
    </p:spTree>
    <p:extLst>
      <p:ext uri="{BB962C8B-B14F-4D97-AF65-F5344CB8AC3E}">
        <p14:creationId xmlns:p14="http://schemas.microsoft.com/office/powerpoint/2010/main" val="711050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6</a:t>
            </a:fld>
            <a:endParaRPr lang="da-DK"/>
          </a:p>
        </p:txBody>
      </p:sp>
    </p:spTree>
    <p:extLst>
      <p:ext uri="{BB962C8B-B14F-4D97-AF65-F5344CB8AC3E}">
        <p14:creationId xmlns:p14="http://schemas.microsoft.com/office/powerpoint/2010/main" val="118549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7</a:t>
            </a:fld>
            <a:endParaRPr lang="da-DK"/>
          </a:p>
        </p:txBody>
      </p:sp>
    </p:spTree>
    <p:extLst>
      <p:ext uri="{BB962C8B-B14F-4D97-AF65-F5344CB8AC3E}">
        <p14:creationId xmlns:p14="http://schemas.microsoft.com/office/powerpoint/2010/main" val="3424962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8</a:t>
            </a:fld>
            <a:endParaRPr lang="da-DK"/>
          </a:p>
        </p:txBody>
      </p:sp>
    </p:spTree>
    <p:extLst>
      <p:ext uri="{BB962C8B-B14F-4D97-AF65-F5344CB8AC3E}">
        <p14:creationId xmlns:p14="http://schemas.microsoft.com/office/powerpoint/2010/main" val="4024744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6CBBD4C6-39D2-4E41-B56A-EFFA0F401BF1}" type="slidenum">
              <a:rPr lang="da-DK" smtClean="0"/>
              <a:t>9</a:t>
            </a:fld>
            <a:endParaRPr lang="da-DK"/>
          </a:p>
        </p:txBody>
      </p:sp>
    </p:spTree>
    <p:extLst>
      <p:ext uri="{BB962C8B-B14F-4D97-AF65-F5344CB8AC3E}">
        <p14:creationId xmlns:p14="http://schemas.microsoft.com/office/powerpoint/2010/main" val="1805328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a-DK" smtClean="0"/>
              <a:t>Klik for at redigere i master</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a-DK" smtClean="0"/>
              <a:t>Klik for at redigere i master</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8/27/2015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8/27/2015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et titel og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da-DK" smtClean="0"/>
              <a:t>Klik for at redigere i master</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8/27/2015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da-DK" smtClean="0"/>
              <a:t>Klik for at redigere i master</a:t>
            </a:r>
            <a:endParaRPr lang="en-US" dirty="0"/>
          </a:p>
        </p:txBody>
      </p:sp>
      <p:sp>
        <p:nvSpPr>
          <p:cNvPr id="3" name="Content Placeholder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8/27/2015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fsnitsoversk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a-DK" smtClean="0"/>
              <a:t>Klik for at redigere i master</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Date Placeholder 3"/>
          <p:cNvSpPr>
            <a:spLocks noGrp="1"/>
          </p:cNvSpPr>
          <p:nvPr>
            <p:ph type="dt" sz="half" idx="10"/>
          </p:nvPr>
        </p:nvSpPr>
        <p:spPr/>
        <p:txBody>
          <a:bodyPr/>
          <a:lstStyle/>
          <a:p>
            <a:fld id="{20EBB0C4-6273-4C6E-B9BD-2EDC30F1CD52}" type="datetimeFigureOut">
              <a:rPr lang="en-US" dirty="0"/>
              <a:t>8/27/2015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a-DK" smtClean="0"/>
              <a:t>Klik for at redigere i master</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8/27/2015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a-DK" smtClean="0"/>
              <a:t>Klik for at redigere i master</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Content Placeholder 3"/>
          <p:cNvSpPr>
            <a:spLocks noGrp="1"/>
          </p:cNvSpPr>
          <p:nvPr>
            <p:ph sz="half" idx="2"/>
          </p:nvPr>
        </p:nvSpPr>
        <p:spPr>
          <a:xfrm>
            <a:off x="1097280" y="2582334"/>
            <a:ext cx="4937760" cy="3378200"/>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Content Placeholder 5"/>
          <p:cNvSpPr>
            <a:spLocks noGrp="1"/>
          </p:cNvSpPr>
          <p:nvPr>
            <p:ph sz="quarter" idx="4"/>
          </p:nvPr>
        </p:nvSpPr>
        <p:spPr>
          <a:xfrm>
            <a:off x="6217920" y="2582334"/>
            <a:ext cx="4937760" cy="3378200"/>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8/27/2015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8/27/2015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8/27/2015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dhold med billedteks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a-DK" smtClean="0"/>
              <a:t>Klik for at redigere i master</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8/27/2015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da-DK" smtClean="0"/>
              <a:t>Klik for at redigere i master</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Klik på ikonet for at tilføje et billede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Date Placeholder 4"/>
          <p:cNvSpPr>
            <a:spLocks noGrp="1"/>
          </p:cNvSpPr>
          <p:nvPr>
            <p:ph type="dt" sz="half" idx="10"/>
          </p:nvPr>
        </p:nvSpPr>
        <p:spPr/>
        <p:txBody>
          <a:bodyPr/>
          <a:lstStyle/>
          <a:p>
            <a:fld id="{C9CAD897-D46E-4AD2-BD9B-49DD3E640873}" type="datetimeFigureOut">
              <a:rPr lang="en-US" dirty="0"/>
              <a:t>8/27/2015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a-DK" smtClean="0"/>
              <a:t>Klik for at redigere i master</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8/27/2015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‹nr.›</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hn3D5f2ny2o"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8" Type="http://schemas.openxmlformats.org/officeDocument/2006/relationships/hyperlink" Target="https://da.wikipedia.org/wiki/Feudalisme#cite_note-1" TargetMode="External"/><Relationship Id="rId3" Type="http://schemas.openxmlformats.org/officeDocument/2006/relationships/hyperlink" Target="https://da.wikipedia.org/wiki/Latin" TargetMode="External"/><Relationship Id="rId7" Type="http://schemas.openxmlformats.org/officeDocument/2006/relationships/hyperlink" Target="https://da.wikipedia.org/wiki/17._%C3%A5rhundred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da.wikipedia.org/wiki/Middelalderen" TargetMode="External"/><Relationship Id="rId5" Type="http://schemas.openxmlformats.org/officeDocument/2006/relationships/hyperlink" Target="https://da.wikipedia.org/wiki/Brugsret" TargetMode="External"/><Relationship Id="rId4" Type="http://schemas.openxmlformats.org/officeDocument/2006/relationships/hyperlink" Target="https://da.wikipedia.org/wiki/Vas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smtClean="0"/>
              <a:t>Middelalderen i Danmark</a:t>
            </a:r>
            <a:endParaRPr lang="da-DK" dirty="0"/>
          </a:p>
        </p:txBody>
      </p:sp>
      <p:sp>
        <p:nvSpPr>
          <p:cNvPr id="3" name="Undertitel 2"/>
          <p:cNvSpPr>
            <a:spLocks noGrp="1"/>
          </p:cNvSpPr>
          <p:nvPr>
            <p:ph type="subTitle" idx="1"/>
          </p:nvPr>
        </p:nvSpPr>
        <p:spPr/>
        <p:txBody>
          <a:bodyPr/>
          <a:lstStyle/>
          <a:p>
            <a:r>
              <a:rPr lang="da-DK" dirty="0" smtClean="0"/>
              <a:t>I billeder og lidt tekst</a:t>
            </a:r>
            <a:endParaRPr lang="da-DK" dirty="0"/>
          </a:p>
        </p:txBody>
      </p:sp>
    </p:spTree>
    <p:extLst>
      <p:ext uri="{BB962C8B-B14F-4D97-AF65-F5344CB8AC3E}">
        <p14:creationId xmlns:p14="http://schemas.microsoft.com/office/powerpoint/2010/main" val="171641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Feudalisme</a:t>
            </a:r>
            <a:endParaRPr lang="da-DK" dirty="0"/>
          </a:p>
        </p:txBody>
      </p:sp>
      <p:pic>
        <p:nvPicPr>
          <p:cNvPr id="5122" name="Picture 2" descr="http://demokratiet.weebly.com/uploads/1/4/3/0/14301074/5954448_orig.png?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97280" y="1737360"/>
            <a:ext cx="10058400" cy="4315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298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Feudalisme</a:t>
            </a:r>
            <a:endParaRPr lang="da-DK" dirty="0"/>
          </a:p>
        </p:txBody>
      </p:sp>
      <p:pic>
        <p:nvPicPr>
          <p:cNvPr id="4" name="hn3D5f2ny2o"/>
          <p:cNvPicPr>
            <a:picLocks noGrp="1" noRot="1" noChangeAspect="1"/>
          </p:cNvPicPr>
          <p:nvPr>
            <p:ph idx="1"/>
            <a:videoFile r:link="rId1"/>
          </p:nvPr>
        </p:nvPicPr>
        <p:blipFill>
          <a:blip r:embed="rId4"/>
          <a:stretch>
            <a:fillRect/>
          </a:stretch>
        </p:blipFill>
        <p:spPr>
          <a:xfrm>
            <a:off x="1097280" y="1880315"/>
            <a:ext cx="10058400" cy="4095482"/>
          </a:xfrm>
          <a:prstGeom prst="rect">
            <a:avLst/>
          </a:prstGeom>
        </p:spPr>
      </p:pic>
    </p:spTree>
    <p:extLst>
      <p:ext uri="{BB962C8B-B14F-4D97-AF65-F5344CB8AC3E}">
        <p14:creationId xmlns:p14="http://schemas.microsoft.com/office/powerpoint/2010/main" val="8116655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Feudalisme</a:t>
            </a:r>
            <a:endParaRPr lang="da-DK" dirty="0"/>
          </a:p>
        </p:txBody>
      </p:sp>
      <p:sp>
        <p:nvSpPr>
          <p:cNvPr id="3" name="Pladsholder til indhold 2"/>
          <p:cNvSpPr>
            <a:spLocks noGrp="1"/>
          </p:cNvSpPr>
          <p:nvPr>
            <p:ph idx="1"/>
          </p:nvPr>
        </p:nvSpPr>
        <p:spPr/>
        <p:txBody>
          <a:bodyPr/>
          <a:lstStyle/>
          <a:p>
            <a:r>
              <a:rPr lang="da-DK" b="1" dirty="0"/>
              <a:t>Feudalisme</a:t>
            </a:r>
            <a:r>
              <a:rPr lang="da-DK" dirty="0"/>
              <a:t> (af sen</a:t>
            </a:r>
            <a:r>
              <a:rPr lang="da-DK" dirty="0">
                <a:hlinkClick r:id="rId3" tooltip="Latin"/>
              </a:rPr>
              <a:t>latin</a:t>
            </a:r>
            <a:r>
              <a:rPr lang="da-DK" dirty="0"/>
              <a:t> </a:t>
            </a:r>
            <a:r>
              <a:rPr lang="da-DK" i="1" dirty="0" err="1"/>
              <a:t>feudum</a:t>
            </a:r>
            <a:r>
              <a:rPr lang="da-DK" dirty="0"/>
              <a:t>, afled af </a:t>
            </a:r>
            <a:r>
              <a:rPr lang="da-DK" i="1" dirty="0" err="1"/>
              <a:t>feuda</a:t>
            </a:r>
            <a:r>
              <a:rPr lang="da-DK" dirty="0"/>
              <a:t>, det vil sige len), betegner en samfundsordning med et stykke land, som </a:t>
            </a:r>
            <a:r>
              <a:rPr lang="da-DK" i="1" dirty="0" err="1"/>
              <a:t>feodati</a:t>
            </a:r>
            <a:r>
              <a:rPr lang="da-DK" dirty="0"/>
              <a:t> = "</a:t>
            </a:r>
            <a:r>
              <a:rPr lang="da-DK" dirty="0">
                <a:hlinkClick r:id="rId4" tooltip="Vasal"/>
              </a:rPr>
              <a:t>vasaller</a:t>
            </a:r>
            <a:r>
              <a:rPr lang="da-DK" dirty="0"/>
              <a:t>" har </a:t>
            </a:r>
            <a:r>
              <a:rPr lang="da-DK" dirty="0">
                <a:hlinkClick r:id="rId5" tooltip="Brugsret"/>
              </a:rPr>
              <a:t>brugsretten</a:t>
            </a:r>
            <a:r>
              <a:rPr lang="da-DK" dirty="0"/>
              <a:t> til under bestemte vilkår. Ordet </a:t>
            </a:r>
            <a:r>
              <a:rPr lang="da-DK" dirty="0" err="1"/>
              <a:t>feudum</a:t>
            </a:r>
            <a:r>
              <a:rPr lang="da-DK" dirty="0"/>
              <a:t> kom i brug i løbet af </a:t>
            </a:r>
            <a:r>
              <a:rPr lang="da-DK" dirty="0">
                <a:hlinkClick r:id="rId6" tooltip="Middelalderen"/>
              </a:rPr>
              <a:t>middelalderen</a:t>
            </a:r>
            <a:r>
              <a:rPr lang="da-DK" dirty="0"/>
              <a:t>, mens </a:t>
            </a:r>
            <a:r>
              <a:rPr lang="da-DK" b="1" dirty="0"/>
              <a:t>feudalisme</a:t>
            </a:r>
            <a:r>
              <a:rPr lang="da-DK" dirty="0"/>
              <a:t> som beskrivelse af en samfundsorden først blev skabt i det </a:t>
            </a:r>
            <a:r>
              <a:rPr lang="da-DK" dirty="0">
                <a:hlinkClick r:id="rId7" tooltip="17. århundrede"/>
              </a:rPr>
              <a:t>17. århundrede</a:t>
            </a:r>
            <a:r>
              <a:rPr lang="da-DK" dirty="0"/>
              <a:t>. I dansk historisk litteratur kaldes feudalisme ofte for </a:t>
            </a:r>
            <a:r>
              <a:rPr lang="da-DK" b="1" dirty="0" err="1"/>
              <a:t>lensvæsen</a:t>
            </a:r>
            <a:r>
              <a:rPr lang="da-DK" dirty="0"/>
              <a:t>.</a:t>
            </a:r>
          </a:p>
          <a:p>
            <a:r>
              <a:rPr lang="da-DK" dirty="0"/>
              <a:t>Dette system havde ikke en særlig betegnelse i middelalderen, og feudalisme opstod først senere som begreb for at beskrive en praksis, der ikke længere blev brugt. Feudalisme som begreb blev et almindeligt brugt historisk tema, dog ofte med en vis nedsættende klang.</a:t>
            </a:r>
            <a:r>
              <a:rPr lang="da-DK" baseline="30000" dirty="0">
                <a:hlinkClick r:id="rId8"/>
              </a:rPr>
              <a:t>[1]</a:t>
            </a:r>
            <a:r>
              <a:rPr lang="da-DK" dirty="0"/>
              <a:t> Den oprindelige snævre betydning af dette begreb var en beskrivelse af en samfundsform, hvor løfter om krigstjeneste blev udvekslet med jord i et hierarkisk system inden for samfundets elite. Siden er begrebet bl.a. blevet brugt af historikere og andre til at beskrive det middelalderlige samfund generelt.</a:t>
            </a:r>
          </a:p>
          <a:p>
            <a:r>
              <a:rPr lang="da-DK" dirty="0" smtClean="0"/>
              <a:t>Fra wikipedia.org</a:t>
            </a:r>
            <a:endParaRPr lang="da-DK" dirty="0"/>
          </a:p>
        </p:txBody>
      </p:sp>
    </p:spTree>
    <p:extLst>
      <p:ext uri="{BB962C8B-B14F-4D97-AF65-F5344CB8AC3E}">
        <p14:creationId xmlns:p14="http://schemas.microsoft.com/office/powerpoint/2010/main" val="2194564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Så stort var Dk da det var mest udbredt mellem 1180 og 1380</a:t>
            </a:r>
            <a:endParaRPr lang="da-DK" dirty="0"/>
          </a:p>
        </p:txBody>
      </p:sp>
      <p:pic>
        <p:nvPicPr>
          <p:cNvPr id="1026" name="Picture 2" descr="http://www.oresundstid.dk/billeder/1050-1250/tidlig03-04-05-tx.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97280" y="1737359"/>
            <a:ext cx="10058400" cy="4264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313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smtClean="0"/>
              <a:t>Da Danmark var størst omkring år 1500. Men var det middelalder? </a:t>
            </a:r>
            <a:endParaRPr lang="da-DK" dirty="0"/>
          </a:p>
        </p:txBody>
      </p:sp>
      <p:pic>
        <p:nvPicPr>
          <p:cNvPr id="1026" name="Picture 2" descr="http://www.oresundstid.dk/billeder/1400/kort%20over%20kalmarunionen-tx.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23494" y="1846263"/>
            <a:ext cx="9932186" cy="402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849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Hvornår var middelalderen?</a:t>
            </a:r>
            <a:endParaRPr lang="da-DK" dirty="0"/>
          </a:p>
        </p:txBody>
      </p:sp>
      <p:sp>
        <p:nvSpPr>
          <p:cNvPr id="3" name="Pladsholder til indhold 2"/>
          <p:cNvSpPr>
            <a:spLocks noGrp="1"/>
          </p:cNvSpPr>
          <p:nvPr>
            <p:ph idx="1"/>
          </p:nvPr>
        </p:nvSpPr>
        <p:spPr/>
        <p:txBody>
          <a:bodyPr/>
          <a:lstStyle/>
          <a:p>
            <a:r>
              <a:rPr lang="da-DK" dirty="0" smtClean="0"/>
              <a:t>I Europa: ca. 500-1500</a:t>
            </a:r>
          </a:p>
          <a:p>
            <a:r>
              <a:rPr lang="da-DK" dirty="0" smtClean="0"/>
              <a:t>I Danmark: ca. 1050 – 1536</a:t>
            </a:r>
          </a:p>
          <a:p>
            <a:endParaRPr lang="da-DK" dirty="0"/>
          </a:p>
          <a:p>
            <a:r>
              <a:rPr lang="da-DK" dirty="0" smtClean="0"/>
              <a:t>Men det er meget omdiskuteret!</a:t>
            </a:r>
          </a:p>
          <a:p>
            <a:r>
              <a:rPr lang="da-DK" dirty="0" smtClean="0"/>
              <a:t>Det er meget svært at sætte præcise tidsgrænser på og forskere indenfor feltet er heller ikke enige.</a:t>
            </a:r>
          </a:p>
          <a:p>
            <a:endParaRPr lang="da-DK" dirty="0"/>
          </a:p>
          <a:p>
            <a:r>
              <a:rPr lang="da-DK" dirty="0" smtClean="0"/>
              <a:t>Så hvorfor vil vi så gerne sætte årsgrænser på? Kom med jeres bud </a:t>
            </a:r>
            <a:r>
              <a:rPr lang="da-DK" dirty="0" smtClean="0">
                <a:sym typeface="Wingdings" panose="05000000000000000000" pitchFamily="2" charset="2"/>
              </a:rPr>
              <a:t> Der er ikke rigtige eller forkerte svar  </a:t>
            </a:r>
            <a:endParaRPr lang="da-DK" dirty="0"/>
          </a:p>
        </p:txBody>
      </p:sp>
    </p:spTree>
    <p:extLst>
      <p:ext uri="{BB962C8B-B14F-4D97-AF65-F5344CB8AC3E}">
        <p14:creationId xmlns:p14="http://schemas.microsoft.com/office/powerpoint/2010/main" val="91426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5"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2000"/>
                                        <p:tgtEl>
                                          <p:spTgt spid="3">
                                            <p:txEl>
                                              <p:pRg st="6" end="6"/>
                                            </p:txEl>
                                          </p:spTgt>
                                        </p:tgtEl>
                                      </p:cBhvr>
                                    </p:animEffect>
                                    <p:anim calcmode="lin" valueType="num">
                                      <p:cBhvr>
                                        <p:cTn id="30"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31"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Årstal og årsgrænser?</a:t>
            </a:r>
            <a:endParaRPr lang="da-DK" dirty="0"/>
          </a:p>
        </p:txBody>
      </p:sp>
      <p:sp>
        <p:nvSpPr>
          <p:cNvPr id="4" name="Pladsholder til tekst 3"/>
          <p:cNvSpPr>
            <a:spLocks noGrp="1"/>
          </p:cNvSpPr>
          <p:nvPr>
            <p:ph type="body" idx="1"/>
          </p:nvPr>
        </p:nvSpPr>
        <p:spPr/>
        <p:txBody>
          <a:bodyPr/>
          <a:lstStyle/>
          <a:p>
            <a:r>
              <a:rPr lang="da-DK" dirty="0" smtClean="0"/>
              <a:t>Klassens bud</a:t>
            </a:r>
            <a:endParaRPr lang="da-DK" dirty="0"/>
          </a:p>
        </p:txBody>
      </p:sp>
      <p:sp>
        <p:nvSpPr>
          <p:cNvPr id="5" name="Pladsholder til indhold 4"/>
          <p:cNvSpPr>
            <a:spLocks noGrp="1"/>
          </p:cNvSpPr>
          <p:nvPr>
            <p:ph sz="half" idx="2"/>
          </p:nvPr>
        </p:nvSpPr>
        <p:spPr/>
        <p:txBody>
          <a:bodyPr>
            <a:normAutofit fontScale="92500" lnSpcReduction="10000"/>
          </a:bodyPr>
          <a:lstStyle/>
          <a:p>
            <a:pPr>
              <a:buFont typeface="Wingdings" panose="05000000000000000000" pitchFamily="2" charset="2"/>
              <a:buChar char="Ø"/>
            </a:pPr>
            <a:r>
              <a:rPr lang="da-DK" dirty="0" smtClean="0"/>
              <a:t>Noge</a:t>
            </a:r>
            <a:r>
              <a:rPr lang="da-DK" dirty="0" smtClean="0"/>
              <a:t>t overtager fra andet, </a:t>
            </a:r>
          </a:p>
          <a:p>
            <a:pPr>
              <a:buFont typeface="Wingdings" panose="05000000000000000000" pitchFamily="2" charset="2"/>
              <a:buChar char="Ø"/>
            </a:pPr>
            <a:r>
              <a:rPr lang="da-DK" dirty="0" smtClean="0"/>
              <a:t>Nemmere at diskutere  - dengang var det sådan og dengang sådan</a:t>
            </a:r>
          </a:p>
          <a:p>
            <a:pPr>
              <a:buFont typeface="Wingdings" panose="05000000000000000000" pitchFamily="2" charset="2"/>
              <a:buChar char="Ø"/>
            </a:pPr>
            <a:r>
              <a:rPr lang="da-DK" dirty="0" smtClean="0"/>
              <a:t>Mennesker kan lide at sætte ting i kasser, skabe struktur og planer</a:t>
            </a:r>
          </a:p>
          <a:p>
            <a:pPr>
              <a:buFont typeface="Wingdings" panose="05000000000000000000" pitchFamily="2" charset="2"/>
              <a:buChar char="Ø"/>
            </a:pPr>
            <a:r>
              <a:rPr lang="da-DK" dirty="0" smtClean="0"/>
              <a:t>Distancere sig fra det primitive fra dengang, ”vi er blevet klogere”</a:t>
            </a:r>
          </a:p>
          <a:p>
            <a:pPr>
              <a:buFont typeface="Wingdings" panose="05000000000000000000" pitchFamily="2" charset="2"/>
              <a:buChar char="Ø"/>
            </a:pPr>
            <a:r>
              <a:rPr lang="da-DK" dirty="0" smtClean="0"/>
              <a:t>Definerer levemåder, nemmere at referere til for os i dag</a:t>
            </a:r>
          </a:p>
          <a:p>
            <a:pPr>
              <a:buFont typeface="Wingdings" panose="05000000000000000000" pitchFamily="2" charset="2"/>
              <a:buChar char="Ø"/>
            </a:pPr>
            <a:r>
              <a:rPr lang="da-DK" dirty="0" smtClean="0"/>
              <a:t>Mere håndgribeligt</a:t>
            </a:r>
          </a:p>
          <a:p>
            <a:pPr>
              <a:buFont typeface="Wingdings" panose="05000000000000000000" pitchFamily="2" charset="2"/>
              <a:buChar char="Ø"/>
            </a:pPr>
            <a:endParaRPr lang="da-DK" dirty="0"/>
          </a:p>
        </p:txBody>
      </p:sp>
      <p:sp>
        <p:nvSpPr>
          <p:cNvPr id="6" name="Pladsholder til tekst 5"/>
          <p:cNvSpPr>
            <a:spLocks noGrp="1"/>
          </p:cNvSpPr>
          <p:nvPr>
            <p:ph type="body" sz="quarter" idx="3"/>
          </p:nvPr>
        </p:nvSpPr>
        <p:spPr/>
        <p:txBody>
          <a:bodyPr/>
          <a:lstStyle/>
          <a:p>
            <a:r>
              <a:rPr lang="da-DK" dirty="0" smtClean="0"/>
              <a:t>Mit bud</a:t>
            </a:r>
            <a:endParaRPr lang="da-DK" dirty="0"/>
          </a:p>
        </p:txBody>
      </p:sp>
      <p:sp>
        <p:nvSpPr>
          <p:cNvPr id="7" name="Pladsholder til indhold 6"/>
          <p:cNvSpPr>
            <a:spLocks noGrp="1"/>
          </p:cNvSpPr>
          <p:nvPr>
            <p:ph sz="quarter" idx="4"/>
          </p:nvPr>
        </p:nvSpPr>
        <p:spPr/>
        <p:txBody>
          <a:bodyPr>
            <a:normAutofit fontScale="92500" lnSpcReduction="10000"/>
          </a:bodyPr>
          <a:lstStyle/>
          <a:p>
            <a:pPr>
              <a:buFont typeface="Wingdings" panose="05000000000000000000" pitchFamily="2" charset="2"/>
              <a:buChar char="Ø"/>
            </a:pPr>
            <a:r>
              <a:rPr lang="da-DK" dirty="0" smtClean="0"/>
              <a:t> Gør det nemmere at forstå</a:t>
            </a:r>
          </a:p>
          <a:p>
            <a:pPr>
              <a:buFont typeface="Wingdings" panose="05000000000000000000" pitchFamily="2" charset="2"/>
              <a:buChar char="Ø"/>
            </a:pPr>
            <a:r>
              <a:rPr lang="da-DK" dirty="0" smtClean="0"/>
              <a:t>Gør det nemmere at huske</a:t>
            </a:r>
          </a:p>
          <a:p>
            <a:pPr>
              <a:buFont typeface="Wingdings" panose="05000000000000000000" pitchFamily="2" charset="2"/>
              <a:buChar char="Ø"/>
            </a:pPr>
            <a:r>
              <a:rPr lang="da-DK" dirty="0" smtClean="0"/>
              <a:t>Det er rart at kunne sige, ”det var middelader og da den sluttede, fik vi så enevælden eller andet”.</a:t>
            </a:r>
          </a:p>
          <a:p>
            <a:pPr>
              <a:buFont typeface="Wingdings" panose="05000000000000000000" pitchFamily="2" charset="2"/>
              <a:buChar char="Ø"/>
            </a:pPr>
            <a:r>
              <a:rPr lang="da-DK" dirty="0" smtClean="0"/>
              <a:t>Krige er ofte nemmere at sætte årstal på og definerer ofte skift mellem historiske tidsperioder.</a:t>
            </a:r>
          </a:p>
          <a:p>
            <a:pPr>
              <a:buFont typeface="Wingdings" panose="05000000000000000000" pitchFamily="2" charset="2"/>
              <a:buChar char="Ø"/>
            </a:pPr>
            <a:r>
              <a:rPr lang="da-DK" dirty="0" smtClean="0"/>
              <a:t>Vi vil gerne periodisere, så historien er nemmere at forstå. Især når det skete for rigtig, rigtig lang tid siden!</a:t>
            </a:r>
          </a:p>
          <a:p>
            <a:endParaRPr lang="da-DK" dirty="0" smtClean="0"/>
          </a:p>
        </p:txBody>
      </p:sp>
    </p:spTree>
    <p:extLst>
      <p:ext uri="{BB962C8B-B14F-4D97-AF65-F5344CB8AC3E}">
        <p14:creationId xmlns:p14="http://schemas.microsoft.com/office/powerpoint/2010/main" val="206126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barn(inVertical)">
                                      <p:cBhvr>
                                        <p:cTn id="14" dur="500"/>
                                        <p:tgtEl>
                                          <p:spTgt spid="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1000"/>
                                        <p:tgtEl>
                                          <p:spTgt spid="7">
                                            <p:txEl>
                                              <p:pRg st="3" end="3"/>
                                            </p:txEl>
                                          </p:spTgt>
                                        </p:tgtEl>
                                      </p:cBhvr>
                                    </p:animEffect>
                                    <p:anim calcmode="lin" valueType="num">
                                      <p:cBhvr>
                                        <p:cTn id="2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barn(inVertical)">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f.eks. tidsperioder i Danmarkshistorien</a:t>
            </a:r>
            <a:endParaRPr lang="da-DK" dirty="0"/>
          </a:p>
        </p:txBody>
      </p:sp>
      <p:sp>
        <p:nvSpPr>
          <p:cNvPr id="3" name="Pladsholder til indhold 2"/>
          <p:cNvSpPr>
            <a:spLocks noGrp="1"/>
          </p:cNvSpPr>
          <p:nvPr>
            <p:ph idx="1"/>
          </p:nvPr>
        </p:nvSpPr>
        <p:spPr/>
        <p:txBody>
          <a:bodyPr/>
          <a:lstStyle/>
          <a:p>
            <a:r>
              <a:rPr lang="da-DK" dirty="0" smtClean="0"/>
              <a:t>800-1050 = vikingetiden?</a:t>
            </a:r>
          </a:p>
          <a:p>
            <a:r>
              <a:rPr lang="da-DK" dirty="0" smtClean="0"/>
              <a:t>men hvornår fik vi middelalder? </a:t>
            </a:r>
          </a:p>
          <a:p>
            <a:r>
              <a:rPr lang="da-DK" dirty="0" smtClean="0"/>
              <a:t>Da vi blev kristne? Danmark blev kristent i slutningen af 900 tallet, men vikingetiden sluttede først omkring 1066 (da normannerne fra Normandiet erobrede England) – siger man ofte.</a:t>
            </a:r>
          </a:p>
          <a:p>
            <a:r>
              <a:rPr lang="da-DK" dirty="0" smtClean="0"/>
              <a:t>Da vi mistede England? Det var mellem 1040 og 1066, at danske vikinger mistede indflydelse og magt i England. </a:t>
            </a:r>
          </a:p>
          <a:p>
            <a:endParaRPr lang="da-DK" dirty="0"/>
          </a:p>
          <a:p>
            <a:r>
              <a:rPr lang="da-DK" dirty="0" smtClean="0"/>
              <a:t>Det er altså svært at sætte præcise årstal på og alligevel, så gør vi det og det er helt i orden </a:t>
            </a:r>
            <a:r>
              <a:rPr lang="da-DK" dirty="0" smtClean="0">
                <a:sym typeface="Wingdings" panose="05000000000000000000" pitchFamily="2" charset="2"/>
              </a:rPr>
              <a:t></a:t>
            </a:r>
            <a:endParaRPr lang="da-DK" dirty="0" smtClean="0"/>
          </a:p>
        </p:txBody>
      </p:sp>
    </p:spTree>
    <p:extLst>
      <p:ext uri="{BB962C8B-B14F-4D97-AF65-F5344CB8AC3E}">
        <p14:creationId xmlns:p14="http://schemas.microsoft.com/office/powerpoint/2010/main" val="234476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Riddere og prinsesser er noget man ofte forbinder med middelalderen </a:t>
            </a:r>
            <a:endParaRPr lang="da-DK" dirty="0"/>
          </a:p>
        </p:txBody>
      </p:sp>
      <p:pic>
        <p:nvPicPr>
          <p:cNvPr id="6" name="Pladsholder til indhold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75438" y="1846263"/>
            <a:ext cx="4022725" cy="4022725"/>
          </a:xfrm>
        </p:spPr>
      </p:pic>
      <p:pic>
        <p:nvPicPr>
          <p:cNvPr id="2050" name="Picture 2" descr="https://encrypted-tbn1.gstatic.com/images?q=tbn:ANd9GcTQcSZbXEgGyjIjZ-vYvxp7ut82d2kCByrkR2knsAL0M6B3y8uE"/>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262130" y="1845735"/>
            <a:ext cx="4623515" cy="402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583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Men det er meget pga. film som</a:t>
            </a:r>
            <a:endParaRPr lang="da-DK" dirty="0"/>
          </a:p>
        </p:txBody>
      </p:sp>
      <p:sp>
        <p:nvSpPr>
          <p:cNvPr id="5" name="Pladsholder til tekst 4"/>
          <p:cNvSpPr>
            <a:spLocks noGrp="1"/>
          </p:cNvSpPr>
          <p:nvPr>
            <p:ph type="body" idx="1"/>
          </p:nvPr>
        </p:nvSpPr>
        <p:spPr/>
        <p:txBody>
          <a:bodyPr/>
          <a:lstStyle/>
          <a:p>
            <a:r>
              <a:rPr lang="da-DK" dirty="0" err="1" smtClean="0"/>
              <a:t>Ivanhoe</a:t>
            </a:r>
            <a:endParaRPr lang="da-DK" dirty="0"/>
          </a:p>
        </p:txBody>
      </p:sp>
      <p:pic>
        <p:nvPicPr>
          <p:cNvPr id="9" name="Pladsholder til indhold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04552" y="2582863"/>
            <a:ext cx="5213367" cy="3378200"/>
          </a:xfrm>
        </p:spPr>
      </p:pic>
      <p:sp>
        <p:nvSpPr>
          <p:cNvPr id="7" name="Pladsholder til tekst 6"/>
          <p:cNvSpPr>
            <a:spLocks noGrp="1"/>
          </p:cNvSpPr>
          <p:nvPr>
            <p:ph type="body" sz="quarter" idx="3"/>
          </p:nvPr>
        </p:nvSpPr>
        <p:spPr/>
        <p:txBody>
          <a:bodyPr/>
          <a:lstStyle/>
          <a:p>
            <a:r>
              <a:rPr lang="da-DK" dirty="0" smtClean="0"/>
              <a:t>Robin Hood</a:t>
            </a:r>
            <a:endParaRPr lang="da-DK" dirty="0"/>
          </a:p>
        </p:txBody>
      </p:sp>
      <p:pic>
        <p:nvPicPr>
          <p:cNvPr id="10" name="Pladsholder til indhold 9"/>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632620" y="2582863"/>
            <a:ext cx="4108360" cy="3378200"/>
          </a:xfrm>
        </p:spPr>
      </p:pic>
    </p:spTree>
    <p:extLst>
      <p:ext uri="{BB962C8B-B14F-4D97-AF65-F5344CB8AC3E}">
        <p14:creationId xmlns:p14="http://schemas.microsoft.com/office/powerpoint/2010/main" val="329007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Livet i middelalderen var hårdt for de fleste</a:t>
            </a:r>
            <a:endParaRPr lang="da-DK" dirty="0"/>
          </a:p>
        </p:txBody>
      </p:sp>
      <p:pic>
        <p:nvPicPr>
          <p:cNvPr id="4100" name="Picture 4" descr="http://www.roskildehistorie.dk/1300/billeder/gilder/gilder/images/feudalisme.gi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10614" y="2286000"/>
            <a:ext cx="9787943" cy="273676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Lige pilforbindelse 3"/>
          <p:cNvCxnSpPr/>
          <p:nvPr/>
        </p:nvCxnSpPr>
        <p:spPr>
          <a:xfrm>
            <a:off x="2743200" y="2286000"/>
            <a:ext cx="437882" cy="92083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6" name="Lige pilforbindelse 5"/>
          <p:cNvCxnSpPr/>
          <p:nvPr/>
        </p:nvCxnSpPr>
        <p:spPr>
          <a:xfrm flipH="1">
            <a:off x="9762186" y="3696237"/>
            <a:ext cx="1393494" cy="79849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8" name="Lige pilforbindelse 7"/>
          <p:cNvCxnSpPr/>
          <p:nvPr/>
        </p:nvCxnSpPr>
        <p:spPr>
          <a:xfrm flipH="1">
            <a:off x="4855335" y="1867437"/>
            <a:ext cx="2910626" cy="85000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Tekstfelt 8"/>
          <p:cNvSpPr txBox="1"/>
          <p:nvPr/>
        </p:nvSpPr>
        <p:spPr>
          <a:xfrm>
            <a:off x="1263418" y="1971257"/>
            <a:ext cx="2083802" cy="369332"/>
          </a:xfrm>
          <a:prstGeom prst="rect">
            <a:avLst/>
          </a:prstGeom>
          <a:noFill/>
        </p:spPr>
        <p:txBody>
          <a:bodyPr wrap="square" rtlCol="0">
            <a:spAutoFit/>
          </a:bodyPr>
          <a:lstStyle/>
          <a:p>
            <a:r>
              <a:rPr lang="da-DK" dirty="0" smtClean="0"/>
              <a:t>Kirkens hierarki</a:t>
            </a:r>
            <a:endParaRPr lang="da-DK" dirty="0"/>
          </a:p>
        </p:txBody>
      </p:sp>
      <p:sp>
        <p:nvSpPr>
          <p:cNvPr id="10" name="Tekstfelt 9"/>
          <p:cNvSpPr txBox="1"/>
          <p:nvPr/>
        </p:nvSpPr>
        <p:spPr>
          <a:xfrm>
            <a:off x="7765961" y="1695006"/>
            <a:ext cx="2949262" cy="369332"/>
          </a:xfrm>
          <a:prstGeom prst="rect">
            <a:avLst/>
          </a:prstGeom>
          <a:noFill/>
        </p:spPr>
        <p:txBody>
          <a:bodyPr wrap="square" rtlCol="0">
            <a:spAutoFit/>
          </a:bodyPr>
          <a:lstStyle/>
          <a:p>
            <a:r>
              <a:rPr lang="da-DK" dirty="0" smtClean="0"/>
              <a:t>Hierarkiet på landet</a:t>
            </a:r>
            <a:endParaRPr lang="da-DK" dirty="0"/>
          </a:p>
        </p:txBody>
      </p:sp>
      <p:sp>
        <p:nvSpPr>
          <p:cNvPr id="11" name="Tekstfelt 10"/>
          <p:cNvSpPr txBox="1"/>
          <p:nvPr/>
        </p:nvSpPr>
        <p:spPr>
          <a:xfrm>
            <a:off x="10315977" y="2446986"/>
            <a:ext cx="1249251" cy="646331"/>
          </a:xfrm>
          <a:prstGeom prst="rect">
            <a:avLst/>
          </a:prstGeom>
          <a:noFill/>
        </p:spPr>
        <p:txBody>
          <a:bodyPr wrap="square" rtlCol="0">
            <a:spAutoFit/>
          </a:bodyPr>
          <a:lstStyle/>
          <a:p>
            <a:r>
              <a:rPr lang="da-DK" dirty="0" smtClean="0"/>
              <a:t>Hierarkiet i byerne</a:t>
            </a:r>
            <a:endParaRPr lang="da-DK" dirty="0"/>
          </a:p>
        </p:txBody>
      </p:sp>
      <p:sp>
        <p:nvSpPr>
          <p:cNvPr id="12" name="Tekstfelt 11"/>
          <p:cNvSpPr txBox="1"/>
          <p:nvPr/>
        </p:nvSpPr>
        <p:spPr>
          <a:xfrm>
            <a:off x="1468192" y="5571401"/>
            <a:ext cx="8023538" cy="646331"/>
          </a:xfrm>
          <a:prstGeom prst="rect">
            <a:avLst/>
          </a:prstGeom>
          <a:noFill/>
        </p:spPr>
        <p:txBody>
          <a:bodyPr wrap="square" rtlCol="0">
            <a:spAutoFit/>
          </a:bodyPr>
          <a:lstStyle/>
          <a:p>
            <a:r>
              <a:rPr lang="da-DK" dirty="0" smtClean="0">
                <a:solidFill>
                  <a:srgbClr val="FFFF00"/>
                </a:solidFill>
              </a:rPr>
              <a:t>OBS</a:t>
            </a:r>
            <a:r>
              <a:rPr lang="da-DK" dirty="0" smtClean="0">
                <a:solidFill>
                  <a:srgbClr val="FF0000"/>
                </a:solidFill>
              </a:rPr>
              <a:t>!! En borgmester i byen var ikke sidestillet med en konge og en konge var som regel ikke sidestillet med paven i Rom. Lad os hellere se på næste slide </a:t>
            </a:r>
            <a:r>
              <a:rPr lang="da-DK" dirty="0" smtClean="0">
                <a:solidFill>
                  <a:srgbClr val="FF0000"/>
                </a:solidFill>
                <a:sym typeface="Wingdings" panose="05000000000000000000" pitchFamily="2" charset="2"/>
              </a:rPr>
              <a:t></a:t>
            </a:r>
            <a:endParaRPr lang="da-DK" dirty="0">
              <a:solidFill>
                <a:srgbClr val="FFFF00"/>
              </a:solidFill>
            </a:endParaRPr>
          </a:p>
        </p:txBody>
      </p:sp>
    </p:spTree>
    <p:extLst>
      <p:ext uri="{BB962C8B-B14F-4D97-AF65-F5344CB8AC3E}">
        <p14:creationId xmlns:p14="http://schemas.microsoft.com/office/powerpoint/2010/main" val="1899399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172</TotalTime>
  <Words>416</Words>
  <Application>Microsoft Office PowerPoint</Application>
  <PresentationFormat>Widescreen</PresentationFormat>
  <Paragraphs>60</Paragraphs>
  <Slides>12</Slides>
  <Notes>12</Notes>
  <HiddenSlides>0</HiddenSlides>
  <MMClips>1</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12</vt:i4>
      </vt:variant>
    </vt:vector>
  </HeadingPairs>
  <TitlesOfParts>
    <vt:vector size="16" baseType="lpstr">
      <vt:lpstr>Calibri</vt:lpstr>
      <vt:lpstr>Calibri Light</vt:lpstr>
      <vt:lpstr>Wingdings</vt:lpstr>
      <vt:lpstr>Retro</vt:lpstr>
      <vt:lpstr>Middelalderen i Danmark</vt:lpstr>
      <vt:lpstr>Så stort var Dk da det var mest udbredt mellem 1180 og 1380</vt:lpstr>
      <vt:lpstr>Da Danmark var størst omkring år 1500. Men var det middelalder? </vt:lpstr>
      <vt:lpstr>Hvornår var middelalderen?</vt:lpstr>
      <vt:lpstr>Årstal og årsgrænser?</vt:lpstr>
      <vt:lpstr>f.eks. tidsperioder i Danmarkshistorien</vt:lpstr>
      <vt:lpstr>Riddere og prinsesser er noget man ofte forbinder med middelalderen </vt:lpstr>
      <vt:lpstr>Men det er meget pga. film som</vt:lpstr>
      <vt:lpstr>Livet i middelalderen var hårdt for de fleste</vt:lpstr>
      <vt:lpstr>Feudalisme</vt:lpstr>
      <vt:lpstr>Feudalisme</vt:lpstr>
      <vt:lpstr>Feudalisme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Middelalderen i Danmark</dc:title>
  <dc:creator>SWS</dc:creator>
  <cp:lastModifiedBy>SWS</cp:lastModifiedBy>
  <cp:revision>11</cp:revision>
  <dcterms:created xsi:type="dcterms:W3CDTF">2015-08-26T17:06:32Z</dcterms:created>
  <dcterms:modified xsi:type="dcterms:W3CDTF">2015-08-27T10:50:42Z</dcterms:modified>
</cp:coreProperties>
</file>