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smtClean="0"/>
              <a:t>Klik for at redigere i master</a:t>
            </a:r>
            <a:endParaRPr lang="da-DK"/>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AB204A98-D612-49F3-AFC2-7340FE1AC128}" type="datetimeFigureOut">
              <a:rPr lang="da-DK" smtClean="0"/>
              <a:t>20-10-2015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12901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AB204A98-D612-49F3-AFC2-7340FE1AC128}" type="datetimeFigureOut">
              <a:rPr lang="da-DK" smtClean="0"/>
              <a:t>20-10-2015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203400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AB204A98-D612-49F3-AFC2-7340FE1AC128}" type="datetimeFigureOut">
              <a:rPr lang="da-DK" smtClean="0"/>
              <a:t>20-10-2015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3401688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AB204A98-D612-49F3-AFC2-7340FE1AC128}" type="datetimeFigureOut">
              <a:rPr lang="da-DK" smtClean="0"/>
              <a:t>20-10-2015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3120316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smtClean="0"/>
              <a:t>Klik for at redigere i master</a:t>
            </a:r>
            <a:endParaRPr lang="da-DK"/>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AB204A98-D612-49F3-AFC2-7340FE1AC128}" type="datetimeFigureOut">
              <a:rPr lang="da-DK" smtClean="0"/>
              <a:t>20-10-2015</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334853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838200" y="1825625"/>
            <a:ext cx="5181600" cy="4351338"/>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6172200" y="1825625"/>
            <a:ext cx="5181600" cy="4351338"/>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AB204A98-D612-49F3-AFC2-7340FE1AC128}" type="datetimeFigureOut">
              <a:rPr lang="da-DK" smtClean="0"/>
              <a:t>20-10-2015</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2787068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smtClean="0"/>
              <a:t>Klik for at redigere i master</a:t>
            </a:r>
            <a:endParaRPr lang="da-DK"/>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839788" y="2505075"/>
            <a:ext cx="5157787" cy="3684588"/>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6172200" y="2505075"/>
            <a:ext cx="5183188" cy="3684588"/>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AB204A98-D612-49F3-AFC2-7340FE1AC128}" type="datetimeFigureOut">
              <a:rPr lang="da-DK" smtClean="0"/>
              <a:t>20-10-2015</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281835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AB204A98-D612-49F3-AFC2-7340FE1AC128}" type="datetimeFigureOut">
              <a:rPr lang="da-DK" smtClean="0"/>
              <a:t>20-10-2015</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67835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AB204A98-D612-49F3-AFC2-7340FE1AC128}" type="datetimeFigureOut">
              <a:rPr lang="da-DK" smtClean="0"/>
              <a:t>20-10-2015</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320544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smtClean="0"/>
              <a:t>Klik for at redigere i master</a:t>
            </a:r>
            <a:endParaRPr lang="da-DK"/>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AB204A98-D612-49F3-AFC2-7340FE1AC128}" type="datetimeFigureOut">
              <a:rPr lang="da-DK" smtClean="0"/>
              <a:t>20-10-2015</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345091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smtClean="0"/>
              <a:t>Klik for at redigere i master</a:t>
            </a:r>
            <a:endParaRPr lang="da-DK"/>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AB204A98-D612-49F3-AFC2-7340FE1AC128}" type="datetimeFigureOut">
              <a:rPr lang="da-DK" smtClean="0"/>
              <a:t>20-10-2015</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2B728F4E-3B3D-4C56-8DC8-892C474D5527}" type="slidenum">
              <a:rPr lang="da-DK" smtClean="0"/>
              <a:t>‹nr.›</a:t>
            </a:fld>
            <a:endParaRPr lang="da-DK"/>
          </a:p>
        </p:txBody>
      </p:sp>
    </p:spTree>
    <p:extLst>
      <p:ext uri="{BB962C8B-B14F-4D97-AF65-F5344CB8AC3E}">
        <p14:creationId xmlns:p14="http://schemas.microsoft.com/office/powerpoint/2010/main" val="3452573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04A98-D612-49F3-AFC2-7340FE1AC128}" type="datetimeFigureOut">
              <a:rPr lang="da-DK" smtClean="0"/>
              <a:t>20-10-2015</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28F4E-3B3D-4C56-8DC8-892C474D5527}" type="slidenum">
              <a:rPr lang="da-DK" smtClean="0"/>
              <a:t>‹nr.›</a:t>
            </a:fld>
            <a:endParaRPr lang="da-DK"/>
          </a:p>
        </p:txBody>
      </p:sp>
    </p:spTree>
    <p:extLst>
      <p:ext uri="{BB962C8B-B14F-4D97-AF65-F5344CB8AC3E}">
        <p14:creationId xmlns:p14="http://schemas.microsoft.com/office/powerpoint/2010/main" val="602089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smtClean="0"/>
              <a:t>Kildekritik i </a:t>
            </a:r>
            <a:r>
              <a:rPr lang="da-DK" smtClean="0"/>
              <a:t>fire trin</a:t>
            </a:r>
            <a:endParaRPr lang="da-DK" dirty="0"/>
          </a:p>
        </p:txBody>
      </p:sp>
      <p:sp>
        <p:nvSpPr>
          <p:cNvPr id="3" name="Undertitel 2"/>
          <p:cNvSpPr>
            <a:spLocks noGrp="1"/>
          </p:cNvSpPr>
          <p:nvPr>
            <p:ph type="subTitle" idx="1"/>
          </p:nvPr>
        </p:nvSpPr>
        <p:spPr/>
        <p:txBody>
          <a:bodyPr>
            <a:normAutofit lnSpcReduction="10000"/>
          </a:bodyPr>
          <a:lstStyle/>
          <a:p>
            <a:r>
              <a:rPr lang="da-DK" dirty="0" smtClean="0"/>
              <a:t>Trin 1: Kildeopdelinger i fire faser</a:t>
            </a:r>
          </a:p>
          <a:p>
            <a:r>
              <a:rPr lang="da-DK" dirty="0" smtClean="0"/>
              <a:t>Trin 2: Tendens analyse</a:t>
            </a:r>
          </a:p>
          <a:p>
            <a:r>
              <a:rPr lang="da-DK" dirty="0" smtClean="0"/>
              <a:t>Trin 3: Selve kilden</a:t>
            </a:r>
          </a:p>
          <a:p>
            <a:r>
              <a:rPr lang="da-DK" dirty="0" smtClean="0"/>
              <a:t>Trin 4: Vurdering af troværdighed</a:t>
            </a:r>
            <a:endParaRPr lang="da-DK" dirty="0"/>
          </a:p>
        </p:txBody>
      </p:sp>
    </p:spTree>
    <p:extLst>
      <p:ext uri="{BB962C8B-B14F-4D97-AF65-F5344CB8AC3E}">
        <p14:creationId xmlns:p14="http://schemas.microsoft.com/office/powerpoint/2010/main" val="3332572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Hvad er tendens analyse?</a:t>
            </a:r>
            <a:endParaRPr lang="da-DK" dirty="0"/>
          </a:p>
        </p:txBody>
      </p:sp>
      <p:sp>
        <p:nvSpPr>
          <p:cNvPr id="3" name="Pladsholder til indhold 2"/>
          <p:cNvSpPr>
            <a:spLocks noGrp="1"/>
          </p:cNvSpPr>
          <p:nvPr>
            <p:ph idx="1"/>
          </p:nvPr>
        </p:nvSpPr>
        <p:spPr/>
        <p:txBody>
          <a:bodyPr>
            <a:normAutofit fontScale="85000" lnSpcReduction="20000"/>
          </a:bodyPr>
          <a:lstStyle/>
          <a:p>
            <a:r>
              <a:rPr lang="da-DK" dirty="0"/>
              <a:t>Når man arbejder med kilder, kan man ofte komme i tvivl om, hvorvidt kilden taler sandt, og hvordan skal man kunne afgøre det? For kilder glemmer, lyver, overdriver og underdriver, hvis det passer i deres kram</a:t>
            </a:r>
            <a:r>
              <a:rPr lang="da-DK" dirty="0" smtClean="0"/>
              <a:t>.</a:t>
            </a:r>
          </a:p>
          <a:p>
            <a:r>
              <a:rPr lang="da-DK" dirty="0"/>
              <a:t>Når vi læser en kilde, vil kilden ofte have en </a:t>
            </a:r>
            <a:r>
              <a:rPr lang="da-DK" i="1" dirty="0"/>
              <a:t>tendens</a:t>
            </a:r>
            <a:r>
              <a:rPr lang="da-DK" dirty="0"/>
              <a:t>. Det vil sige, at kilden forfølger et bestemt synspunkt; det kan være et ideologisk synspunkt, et personligt synspunkt eller en bestemt måde at beskrive og vurdere en begivenhed på. </a:t>
            </a:r>
            <a:endParaRPr lang="da-DK" dirty="0" smtClean="0"/>
          </a:p>
          <a:p>
            <a:r>
              <a:rPr lang="da-DK" dirty="0" smtClean="0"/>
              <a:t>Kildens </a:t>
            </a:r>
            <a:r>
              <a:rPr lang="da-DK" dirty="0"/>
              <a:t>forfatter vil således oftest forsøge at opprioritere forhold, som støtter hans synspunkt og nedprioritere forhold, som går imod hans synspunkter. Dette er ikke nødvendigvis ensbetydende med, at kildens forfatter er løgnagtig, men at virkeligheden set gennem hans øjne tager sig ud på en bestemt måde. </a:t>
            </a:r>
            <a:endParaRPr lang="da-DK" dirty="0" smtClean="0"/>
          </a:p>
          <a:p>
            <a:r>
              <a:rPr lang="da-DK" dirty="0" smtClean="0"/>
              <a:t>Vi </a:t>
            </a:r>
            <a:r>
              <a:rPr lang="da-DK" dirty="0"/>
              <a:t>har alle en forskellig opvækst, traditioner, overbevisning og erfaringer, som har indflydelse på, hvordan vi opfatter virkeligheden. En tendens kan altså både stamme fra bevidst fremstilling af en oplevelse til det mere </a:t>
            </a:r>
            <a:r>
              <a:rPr lang="da-DK" dirty="0" smtClean="0"/>
              <a:t>ubevidste. </a:t>
            </a:r>
            <a:endParaRPr lang="da-DK" dirty="0"/>
          </a:p>
        </p:txBody>
      </p:sp>
    </p:spTree>
    <p:extLst>
      <p:ext uri="{BB962C8B-B14F-4D97-AF65-F5344CB8AC3E}">
        <p14:creationId xmlns:p14="http://schemas.microsoft.com/office/powerpoint/2010/main" val="1370816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Arbejd spørgsmål til tendens analyse</a:t>
            </a:r>
            <a:endParaRPr lang="da-DK" dirty="0"/>
          </a:p>
        </p:txBody>
      </p:sp>
      <p:sp>
        <p:nvSpPr>
          <p:cNvPr id="3" name="Pladsholder til indhold 2"/>
          <p:cNvSpPr>
            <a:spLocks noGrp="1"/>
          </p:cNvSpPr>
          <p:nvPr>
            <p:ph idx="1"/>
          </p:nvPr>
        </p:nvSpPr>
        <p:spPr/>
        <p:txBody>
          <a:bodyPr/>
          <a:lstStyle/>
          <a:p>
            <a:r>
              <a:rPr lang="da-DK" b="1" dirty="0" smtClean="0"/>
              <a:t>Forfatterens </a:t>
            </a:r>
            <a:r>
              <a:rPr lang="da-DK" b="1" dirty="0"/>
              <a:t>hensigt/tendens.</a:t>
            </a:r>
            <a:endParaRPr lang="da-DK" dirty="0"/>
          </a:p>
          <a:p>
            <a:r>
              <a:rPr lang="da-DK" dirty="0"/>
              <a:t>Angiver forfatteren en hensigt eller kan hans hensigt læses ud af kilden?</a:t>
            </a:r>
          </a:p>
          <a:p>
            <a:r>
              <a:rPr lang="da-DK" dirty="0"/>
              <a:t>Viser han sympati/antipati mod bestemte personer/grupper?</a:t>
            </a:r>
          </a:p>
          <a:p>
            <a:r>
              <a:rPr lang="da-DK" dirty="0"/>
              <a:t>Er han repræsentativ for en gruppe eller repræsenterer han kun sig selv?</a:t>
            </a:r>
          </a:p>
          <a:p>
            <a:r>
              <a:rPr lang="da-DK" dirty="0"/>
              <a:t>Er han kvalificeret betragter?</a:t>
            </a:r>
          </a:p>
          <a:p>
            <a:endParaRPr lang="da-DK" dirty="0"/>
          </a:p>
        </p:txBody>
      </p:sp>
    </p:spTree>
    <p:extLst>
      <p:ext uri="{BB962C8B-B14F-4D97-AF65-F5344CB8AC3E}">
        <p14:creationId xmlns:p14="http://schemas.microsoft.com/office/powerpoint/2010/main" val="1908554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Trin 3: Selve kilden </a:t>
            </a:r>
            <a:endParaRPr lang="da-DK" dirty="0"/>
          </a:p>
        </p:txBody>
      </p:sp>
      <p:sp>
        <p:nvSpPr>
          <p:cNvPr id="3" name="Pladsholder til indhold 2"/>
          <p:cNvSpPr>
            <a:spLocks noGrp="1"/>
          </p:cNvSpPr>
          <p:nvPr>
            <p:ph idx="1"/>
          </p:nvPr>
        </p:nvSpPr>
        <p:spPr/>
        <p:txBody>
          <a:bodyPr/>
          <a:lstStyle/>
          <a:p>
            <a:r>
              <a:rPr lang="da-DK" dirty="0" smtClean="0"/>
              <a:t>Del 1: Kildens indhold</a:t>
            </a:r>
          </a:p>
          <a:p>
            <a:r>
              <a:rPr lang="da-DK" dirty="0" smtClean="0"/>
              <a:t>Del 2: Kildens oprindelse</a:t>
            </a:r>
          </a:p>
          <a:p>
            <a:r>
              <a:rPr lang="da-DK" dirty="0" smtClean="0"/>
              <a:t>Del 3: Kildens omstændigheder</a:t>
            </a:r>
          </a:p>
        </p:txBody>
      </p:sp>
    </p:spTree>
    <p:extLst>
      <p:ext uri="{BB962C8B-B14F-4D97-AF65-F5344CB8AC3E}">
        <p14:creationId xmlns:p14="http://schemas.microsoft.com/office/powerpoint/2010/main" val="140261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Del 1: spørgsmål til kildens indhold </a:t>
            </a:r>
            <a:endParaRPr lang="da-DK" dirty="0"/>
          </a:p>
        </p:txBody>
      </p:sp>
      <p:sp>
        <p:nvSpPr>
          <p:cNvPr id="3" name="Pladsholder til indhold 2"/>
          <p:cNvSpPr>
            <a:spLocks noGrp="1"/>
          </p:cNvSpPr>
          <p:nvPr>
            <p:ph idx="1"/>
          </p:nvPr>
        </p:nvSpPr>
        <p:spPr/>
        <p:txBody>
          <a:bodyPr/>
          <a:lstStyle/>
          <a:p>
            <a:r>
              <a:rPr lang="da-DK" dirty="0"/>
              <a:t>Hvad fortæller kilden os?</a:t>
            </a:r>
          </a:p>
          <a:p>
            <a:r>
              <a:rPr lang="da-DK" dirty="0"/>
              <a:t>Bruges der værdiladede ord?</a:t>
            </a:r>
          </a:p>
          <a:p>
            <a:r>
              <a:rPr lang="da-DK" dirty="0"/>
              <a:t>Kan vi få bekræftet det den skriver andre steder?</a:t>
            </a:r>
          </a:p>
          <a:p>
            <a:endParaRPr lang="da-DK" dirty="0"/>
          </a:p>
        </p:txBody>
      </p:sp>
    </p:spTree>
    <p:extLst>
      <p:ext uri="{BB962C8B-B14F-4D97-AF65-F5344CB8AC3E}">
        <p14:creationId xmlns:p14="http://schemas.microsoft.com/office/powerpoint/2010/main" val="30703361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Del 2: Spørgsmål til kildens oprindelse</a:t>
            </a:r>
            <a:endParaRPr lang="da-DK" dirty="0"/>
          </a:p>
        </p:txBody>
      </p:sp>
      <p:sp>
        <p:nvSpPr>
          <p:cNvPr id="3" name="Pladsholder til indhold 2"/>
          <p:cNvSpPr>
            <a:spLocks noGrp="1"/>
          </p:cNvSpPr>
          <p:nvPr>
            <p:ph idx="1"/>
          </p:nvPr>
        </p:nvSpPr>
        <p:spPr/>
        <p:txBody>
          <a:bodyPr/>
          <a:lstStyle/>
          <a:p>
            <a:r>
              <a:rPr lang="da-DK" dirty="0"/>
              <a:t>Hvem står bag myten?</a:t>
            </a:r>
          </a:p>
          <a:p>
            <a:r>
              <a:rPr lang="da-DK" dirty="0" smtClean="0"/>
              <a:t>Hvornår er kilden fra?</a:t>
            </a:r>
            <a:endParaRPr lang="da-DK" dirty="0"/>
          </a:p>
          <a:p>
            <a:r>
              <a:rPr lang="da-DK" dirty="0"/>
              <a:t>Hvad er kildens formål – ifølge den selv? (står ofte i præsentationen af kilden i skriftlige kilder)</a:t>
            </a:r>
          </a:p>
          <a:p>
            <a:endParaRPr lang="da-DK" dirty="0"/>
          </a:p>
        </p:txBody>
      </p:sp>
    </p:spTree>
    <p:extLst>
      <p:ext uri="{BB962C8B-B14F-4D97-AF65-F5344CB8AC3E}">
        <p14:creationId xmlns:p14="http://schemas.microsoft.com/office/powerpoint/2010/main" val="22489039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Del 3: Spørgsmål til kildens omstændigheder</a:t>
            </a:r>
            <a:endParaRPr lang="da-DK" dirty="0"/>
          </a:p>
        </p:txBody>
      </p:sp>
      <p:sp>
        <p:nvSpPr>
          <p:cNvPr id="3" name="Pladsholder til indhold 2"/>
          <p:cNvSpPr>
            <a:spLocks noGrp="1"/>
          </p:cNvSpPr>
          <p:nvPr>
            <p:ph idx="1"/>
          </p:nvPr>
        </p:nvSpPr>
        <p:spPr/>
        <p:txBody>
          <a:bodyPr/>
          <a:lstStyle/>
          <a:p>
            <a:r>
              <a:rPr lang="da-DK" dirty="0"/>
              <a:t>Hvornår er den fra?</a:t>
            </a:r>
          </a:p>
          <a:p>
            <a:r>
              <a:rPr lang="da-DK" dirty="0"/>
              <a:t>Hvilke historiske begivenheder skete lige før, samtidigt eller umiddelbart efter kilden er skrevet/opstået. Kan disse have en betydning for kilden eller kan kilden have haft en betydning for dem.</a:t>
            </a:r>
          </a:p>
          <a:p>
            <a:r>
              <a:rPr lang="da-DK" dirty="0"/>
              <a:t>Hvilken historisk sammenhæng er den skrevet i eller fra = hvilken tidsperiode og hvad kendetegnede perioden samt hvordan kan dette have påvirket kilden.</a:t>
            </a:r>
          </a:p>
          <a:p>
            <a:endParaRPr lang="da-DK" dirty="0"/>
          </a:p>
        </p:txBody>
      </p:sp>
    </p:spTree>
    <p:extLst>
      <p:ext uri="{BB962C8B-B14F-4D97-AF65-F5344CB8AC3E}">
        <p14:creationId xmlns:p14="http://schemas.microsoft.com/office/powerpoint/2010/main" val="2808919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Trin 4: Vurdering af kilden</a:t>
            </a:r>
            <a:endParaRPr lang="da-DK" dirty="0"/>
          </a:p>
        </p:txBody>
      </p:sp>
      <p:sp>
        <p:nvSpPr>
          <p:cNvPr id="3" name="Pladsholder til indhold 2"/>
          <p:cNvSpPr>
            <a:spLocks noGrp="1"/>
          </p:cNvSpPr>
          <p:nvPr>
            <p:ph idx="1"/>
          </p:nvPr>
        </p:nvSpPr>
        <p:spPr/>
        <p:txBody>
          <a:bodyPr/>
          <a:lstStyle/>
          <a:p>
            <a:r>
              <a:rPr lang="da-DK" dirty="0"/>
              <a:t>Kan vi stole på kilden??</a:t>
            </a:r>
          </a:p>
          <a:p>
            <a:r>
              <a:rPr lang="da-DK" dirty="0"/>
              <a:t>Og hvorfor/hvorfor ikke.  </a:t>
            </a:r>
          </a:p>
          <a:p>
            <a:r>
              <a:rPr lang="da-DK" dirty="0" smtClean="0"/>
              <a:t>Brug trin 1-3 for </a:t>
            </a:r>
            <a:r>
              <a:rPr lang="da-DK" smtClean="0"/>
              <a:t>at vurdere dette </a:t>
            </a:r>
            <a:r>
              <a:rPr lang="da-DK" smtClean="0">
                <a:sym typeface="Wingdings" panose="05000000000000000000" pitchFamily="2" charset="2"/>
              </a:rPr>
              <a:t> </a:t>
            </a:r>
            <a:endParaRPr lang="da-DK" dirty="0"/>
          </a:p>
        </p:txBody>
      </p:sp>
    </p:spTree>
    <p:extLst>
      <p:ext uri="{BB962C8B-B14F-4D97-AF65-F5344CB8AC3E}">
        <p14:creationId xmlns:p14="http://schemas.microsoft.com/office/powerpoint/2010/main" val="7612930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Trin 1 Kildeopdelinger i fire faser</a:t>
            </a:r>
            <a:endParaRPr lang="da-DK" dirty="0"/>
          </a:p>
        </p:txBody>
      </p:sp>
      <p:sp>
        <p:nvSpPr>
          <p:cNvPr id="3" name="Pladsholder til indhold 2"/>
          <p:cNvSpPr>
            <a:spLocks noGrp="1"/>
          </p:cNvSpPr>
          <p:nvPr>
            <p:ph idx="1"/>
          </p:nvPr>
        </p:nvSpPr>
        <p:spPr/>
        <p:txBody>
          <a:bodyPr/>
          <a:lstStyle/>
          <a:p>
            <a:r>
              <a:rPr lang="da-DK" dirty="0" smtClean="0"/>
              <a:t>Fase 1: Sproglig og ikke sproglig kilde</a:t>
            </a:r>
          </a:p>
          <a:p>
            <a:r>
              <a:rPr lang="da-DK" dirty="0" smtClean="0"/>
              <a:t>Fase 2: Levn eller beretning</a:t>
            </a:r>
          </a:p>
          <a:p>
            <a:r>
              <a:rPr lang="da-DK" dirty="0" smtClean="0"/>
              <a:t>Fase 3: Primær eller sekundær kilde</a:t>
            </a:r>
          </a:p>
          <a:p>
            <a:r>
              <a:rPr lang="da-DK" dirty="0" smtClean="0"/>
              <a:t>Fase 4: Førstehånds eller andenhånds kilde</a:t>
            </a:r>
            <a:endParaRPr lang="da-DK" dirty="0"/>
          </a:p>
        </p:txBody>
      </p:sp>
    </p:spTree>
    <p:extLst>
      <p:ext uri="{BB962C8B-B14F-4D97-AF65-F5344CB8AC3E}">
        <p14:creationId xmlns:p14="http://schemas.microsoft.com/office/powerpoint/2010/main" val="3089775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Fase 1 – sproglig eller ikke-sproglige</a:t>
            </a:r>
            <a:endParaRPr lang="da-DK" dirty="0"/>
          </a:p>
        </p:txBody>
      </p:sp>
      <p:sp>
        <p:nvSpPr>
          <p:cNvPr id="3" name="Pladsholder til tekst 2"/>
          <p:cNvSpPr>
            <a:spLocks noGrp="1"/>
          </p:cNvSpPr>
          <p:nvPr>
            <p:ph type="body" idx="1"/>
          </p:nvPr>
        </p:nvSpPr>
        <p:spPr/>
        <p:txBody>
          <a:bodyPr/>
          <a:lstStyle/>
          <a:p>
            <a:r>
              <a:rPr lang="da-DK" dirty="0" smtClean="0"/>
              <a:t>Sproglige</a:t>
            </a:r>
            <a:endParaRPr lang="da-DK" dirty="0"/>
          </a:p>
        </p:txBody>
      </p:sp>
      <p:sp>
        <p:nvSpPr>
          <p:cNvPr id="4" name="Pladsholder til indhold 3"/>
          <p:cNvSpPr>
            <a:spLocks noGrp="1"/>
          </p:cNvSpPr>
          <p:nvPr>
            <p:ph sz="half" idx="2"/>
          </p:nvPr>
        </p:nvSpPr>
        <p:spPr/>
        <p:txBody>
          <a:bodyPr/>
          <a:lstStyle/>
          <a:p>
            <a:r>
              <a:rPr lang="da-DK" dirty="0" smtClean="0"/>
              <a:t>Love</a:t>
            </a:r>
          </a:p>
          <a:p>
            <a:r>
              <a:rPr lang="da-DK" dirty="0" smtClean="0"/>
              <a:t>Taler</a:t>
            </a:r>
          </a:p>
          <a:p>
            <a:r>
              <a:rPr lang="da-DK" dirty="0" smtClean="0"/>
              <a:t>Erindringer</a:t>
            </a:r>
          </a:p>
          <a:p>
            <a:r>
              <a:rPr lang="da-DK" dirty="0" smtClean="0"/>
              <a:t>Billeder</a:t>
            </a:r>
          </a:p>
        </p:txBody>
      </p:sp>
      <p:sp>
        <p:nvSpPr>
          <p:cNvPr id="5" name="Pladsholder til tekst 4"/>
          <p:cNvSpPr>
            <a:spLocks noGrp="1"/>
          </p:cNvSpPr>
          <p:nvPr>
            <p:ph type="body" sz="quarter" idx="3"/>
          </p:nvPr>
        </p:nvSpPr>
        <p:spPr/>
        <p:txBody>
          <a:bodyPr/>
          <a:lstStyle/>
          <a:p>
            <a:r>
              <a:rPr lang="da-DK" dirty="0" smtClean="0"/>
              <a:t>Ikke-sproglige</a:t>
            </a:r>
            <a:endParaRPr lang="da-DK" dirty="0"/>
          </a:p>
        </p:txBody>
      </p:sp>
      <p:sp>
        <p:nvSpPr>
          <p:cNvPr id="6" name="Pladsholder til indhold 5"/>
          <p:cNvSpPr>
            <a:spLocks noGrp="1"/>
          </p:cNvSpPr>
          <p:nvPr>
            <p:ph sz="quarter" idx="4"/>
          </p:nvPr>
        </p:nvSpPr>
        <p:spPr/>
        <p:txBody>
          <a:bodyPr/>
          <a:lstStyle/>
          <a:p>
            <a:r>
              <a:rPr lang="da-DK" dirty="0" smtClean="0"/>
              <a:t>Stenøkse</a:t>
            </a:r>
          </a:p>
          <a:p>
            <a:r>
              <a:rPr lang="da-DK" dirty="0" smtClean="0"/>
              <a:t>Ruiner</a:t>
            </a:r>
          </a:p>
          <a:p>
            <a:r>
              <a:rPr lang="da-DK" dirty="0" smtClean="0"/>
              <a:t>Andre fysiske genstand</a:t>
            </a:r>
          </a:p>
          <a:p>
            <a:endParaRPr lang="da-DK" dirty="0"/>
          </a:p>
        </p:txBody>
      </p:sp>
    </p:spTree>
    <p:extLst>
      <p:ext uri="{BB962C8B-B14F-4D97-AF65-F5344CB8AC3E}">
        <p14:creationId xmlns:p14="http://schemas.microsoft.com/office/powerpoint/2010/main" val="48243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anim calcmode="lin" valueType="num">
                                      <p:cBhvr>
                                        <p:cTn id="3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Effect transition="in" filter="fade">
                                      <p:cBhvr>
                                        <p:cTn id="34" dur="1000"/>
                                        <p:tgtEl>
                                          <p:spTgt spid="6">
                                            <p:txEl>
                                              <p:pRg st="1" end="1"/>
                                            </p:txEl>
                                          </p:spTgt>
                                        </p:tgtEl>
                                      </p:cBhvr>
                                    </p:animEffect>
                                    <p:anim calcmode="lin" valueType="num">
                                      <p:cBhvr>
                                        <p:cTn id="3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fade">
                                      <p:cBhvr>
                                        <p:cTn id="39" dur="1000"/>
                                        <p:tgtEl>
                                          <p:spTgt spid="6">
                                            <p:txEl>
                                              <p:pRg st="2" end="2"/>
                                            </p:txEl>
                                          </p:spTgt>
                                        </p:tgtEl>
                                      </p:cBhvr>
                                    </p:animEffect>
                                    <p:anim calcmode="lin" valueType="num">
                                      <p:cBhvr>
                                        <p:cTn id="4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Fase 2 – levn eller beretning</a:t>
            </a:r>
            <a:endParaRPr lang="da-DK" dirty="0"/>
          </a:p>
        </p:txBody>
      </p:sp>
      <p:sp>
        <p:nvSpPr>
          <p:cNvPr id="3" name="Pladsholder til tekst 2"/>
          <p:cNvSpPr>
            <a:spLocks noGrp="1"/>
          </p:cNvSpPr>
          <p:nvPr>
            <p:ph type="body" idx="1"/>
          </p:nvPr>
        </p:nvSpPr>
        <p:spPr/>
        <p:txBody>
          <a:bodyPr/>
          <a:lstStyle/>
          <a:p>
            <a:r>
              <a:rPr lang="da-DK" dirty="0" smtClean="0"/>
              <a:t>Levn	</a:t>
            </a:r>
            <a:endParaRPr lang="da-DK" dirty="0"/>
          </a:p>
        </p:txBody>
      </p:sp>
      <p:sp>
        <p:nvSpPr>
          <p:cNvPr id="4" name="Pladsholder til indhold 3"/>
          <p:cNvSpPr>
            <a:spLocks noGrp="1"/>
          </p:cNvSpPr>
          <p:nvPr>
            <p:ph sz="half" idx="2"/>
          </p:nvPr>
        </p:nvSpPr>
        <p:spPr/>
        <p:txBody>
          <a:bodyPr>
            <a:normAutofit fontScale="85000" lnSpcReduction="20000"/>
          </a:bodyPr>
          <a:lstStyle/>
          <a:p>
            <a:r>
              <a:rPr lang="da-DK" dirty="0"/>
              <a:t>En kilde, der anvendes som levn, ses som en overleveret rest af den fortid, man undersøger.</a:t>
            </a:r>
          </a:p>
          <a:p>
            <a:r>
              <a:rPr lang="da-DK" dirty="0"/>
              <a:t>Ikke-sproglige kilder kan kun anvendes som levn.</a:t>
            </a:r>
          </a:p>
          <a:p>
            <a:r>
              <a:rPr lang="da-DK" i="1" dirty="0" smtClean="0"/>
              <a:t>F.eks. </a:t>
            </a:r>
          </a:p>
          <a:p>
            <a:pPr lvl="1"/>
            <a:r>
              <a:rPr lang="da-DK" i="1" dirty="0" smtClean="0"/>
              <a:t>Vikingeskibene</a:t>
            </a:r>
            <a:r>
              <a:rPr lang="da-DK" i="1" dirty="0"/>
              <a:t>, der blev fundet i Roskilde Fjord</a:t>
            </a:r>
            <a:r>
              <a:rPr lang="da-DK" dirty="0"/>
              <a:t>, kan bruges som kilder til vikingernes skibsbygningsteknik og </a:t>
            </a:r>
            <a:r>
              <a:rPr lang="da-DK" dirty="0" smtClean="0"/>
              <a:t>søfartskundskab.</a:t>
            </a:r>
          </a:p>
          <a:p>
            <a:pPr lvl="1"/>
            <a:r>
              <a:rPr lang="da-DK" i="1" dirty="0" smtClean="0"/>
              <a:t>Gamle </a:t>
            </a:r>
            <a:r>
              <a:rPr lang="da-DK" i="1" dirty="0"/>
              <a:t>industribygninger</a:t>
            </a:r>
            <a:r>
              <a:rPr lang="da-DK" dirty="0"/>
              <a:t> kan bruges som kilder til industrialiseringens udvikling, til arbejdsforhold m.v.</a:t>
            </a:r>
          </a:p>
          <a:p>
            <a:endParaRPr lang="da-DK" dirty="0"/>
          </a:p>
        </p:txBody>
      </p:sp>
      <p:sp>
        <p:nvSpPr>
          <p:cNvPr id="5" name="Pladsholder til tekst 4"/>
          <p:cNvSpPr>
            <a:spLocks noGrp="1"/>
          </p:cNvSpPr>
          <p:nvPr>
            <p:ph type="body" sz="quarter" idx="3"/>
          </p:nvPr>
        </p:nvSpPr>
        <p:spPr/>
        <p:txBody>
          <a:bodyPr/>
          <a:lstStyle/>
          <a:p>
            <a:r>
              <a:rPr lang="da-DK" dirty="0" smtClean="0"/>
              <a:t>Beretning</a:t>
            </a:r>
            <a:endParaRPr lang="da-DK" dirty="0"/>
          </a:p>
        </p:txBody>
      </p:sp>
      <p:sp>
        <p:nvSpPr>
          <p:cNvPr id="6" name="Pladsholder til indhold 5"/>
          <p:cNvSpPr>
            <a:spLocks noGrp="1"/>
          </p:cNvSpPr>
          <p:nvPr>
            <p:ph sz="quarter" idx="4"/>
          </p:nvPr>
        </p:nvSpPr>
        <p:spPr/>
        <p:txBody>
          <a:bodyPr>
            <a:normAutofit fontScale="70000" lnSpcReduction="20000"/>
          </a:bodyPr>
          <a:lstStyle/>
          <a:p>
            <a:r>
              <a:rPr lang="da-DK" dirty="0"/>
              <a:t>En kilde kan bruges som beretning, hvis den fortæller - beretter - om den fortidige virkelighed. Når man anvender en kilde som beretning, bruger man den som kilde til det, den beretter om. </a:t>
            </a:r>
            <a:endParaRPr lang="da-DK" dirty="0" smtClean="0"/>
          </a:p>
          <a:p>
            <a:r>
              <a:rPr lang="da-DK" dirty="0" smtClean="0"/>
              <a:t>Kun </a:t>
            </a:r>
            <a:r>
              <a:rPr lang="da-DK" dirty="0"/>
              <a:t>sproglige kilder kan anvendes som beretning</a:t>
            </a:r>
            <a:r>
              <a:rPr lang="da-DK" dirty="0" smtClean="0"/>
              <a:t>.</a:t>
            </a:r>
          </a:p>
          <a:p>
            <a:r>
              <a:rPr lang="da-DK" dirty="0"/>
              <a:t>Sproglige kilder kan ofte bruges både som levn eller beretning</a:t>
            </a:r>
            <a:r>
              <a:rPr lang="da-DK" dirty="0" smtClean="0"/>
              <a:t>.</a:t>
            </a:r>
          </a:p>
          <a:p>
            <a:r>
              <a:rPr lang="da-DK" i="1" dirty="0" smtClean="0"/>
              <a:t>F.eks</a:t>
            </a:r>
            <a:r>
              <a:rPr lang="da-DK" dirty="0" smtClean="0"/>
              <a:t>.</a:t>
            </a:r>
          </a:p>
          <a:p>
            <a:pPr lvl="1"/>
            <a:r>
              <a:rPr lang="da-DK" i="1" dirty="0" smtClean="0"/>
              <a:t>Anna Franks dagbog</a:t>
            </a:r>
            <a:r>
              <a:rPr lang="da-DK" dirty="0" smtClean="0"/>
              <a:t>, en jødisk pige der skrev dagbog mens hun og familien skjulte sig for nazisterne</a:t>
            </a:r>
          </a:p>
          <a:p>
            <a:pPr lvl="1"/>
            <a:r>
              <a:rPr lang="da-DK" i="1" dirty="0" smtClean="0"/>
              <a:t>Helle Thornings nytårstaler</a:t>
            </a:r>
            <a:r>
              <a:rPr lang="da-DK" dirty="0" smtClean="0"/>
              <a:t>, hvor hun beretter om det regeringen har opnået og vil opnå</a:t>
            </a:r>
          </a:p>
          <a:p>
            <a:pPr lvl="1"/>
            <a:endParaRPr lang="da-DK" dirty="0"/>
          </a:p>
        </p:txBody>
      </p:sp>
    </p:spTree>
    <p:extLst>
      <p:ext uri="{BB962C8B-B14F-4D97-AF65-F5344CB8AC3E}">
        <p14:creationId xmlns:p14="http://schemas.microsoft.com/office/powerpoint/2010/main" val="337007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 calcmode="lin" valueType="num">
                                      <p:cBhvr additive="base">
                                        <p:cTn id="3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 calcmode="lin" valueType="num">
                                      <p:cBhvr additive="base">
                                        <p:cTn id="44"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6">
                                            <p:txEl>
                                              <p:pRg st="1" end="1"/>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 calcmode="lin" valueType="num">
                                      <p:cBhvr additive="base">
                                        <p:cTn id="4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 calcmode="lin" valueType="num">
                                      <p:cBhvr additive="base">
                                        <p:cTn id="5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3" end="3"/>
                                            </p:txEl>
                                          </p:spTgt>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6">
                                            <p:txEl>
                                              <p:pRg st="4" end="4"/>
                                            </p:txEl>
                                          </p:spTgt>
                                        </p:tgtEl>
                                        <p:attrNameLst>
                                          <p:attrName>style.visibility</p:attrName>
                                        </p:attrNameLst>
                                      </p:cBhvr>
                                      <p:to>
                                        <p:strVal val="visible"/>
                                      </p:to>
                                    </p:set>
                                    <p:anim calcmode="lin" valueType="num">
                                      <p:cBhvr additive="base">
                                        <p:cTn id="58"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6">
                                            <p:txEl>
                                              <p:pRg st="4" end="4"/>
                                            </p:txEl>
                                          </p:spTgt>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6">
                                            <p:txEl>
                                              <p:pRg st="5" end="5"/>
                                            </p:txEl>
                                          </p:spTgt>
                                        </p:tgtEl>
                                        <p:attrNameLst>
                                          <p:attrName>style.visibility</p:attrName>
                                        </p:attrNameLst>
                                      </p:cBhvr>
                                      <p:to>
                                        <p:strVal val="visible"/>
                                      </p:to>
                                    </p:set>
                                    <p:anim calcmode="lin" valueType="num">
                                      <p:cBhvr additive="base">
                                        <p:cTn id="62"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En oversigt</a:t>
            </a:r>
            <a:endParaRPr lang="da-DK" dirty="0"/>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1873005364"/>
              </p:ext>
            </p:extLst>
          </p:nvPr>
        </p:nvGraphicFramePr>
        <p:xfrm>
          <a:off x="1030310" y="1790163"/>
          <a:ext cx="10323489" cy="4301543"/>
        </p:xfrm>
        <a:graphic>
          <a:graphicData uri="http://schemas.openxmlformats.org/drawingml/2006/table">
            <a:tbl>
              <a:tblPr/>
              <a:tblGrid>
                <a:gridCol w="3441163"/>
                <a:gridCol w="3441163"/>
                <a:gridCol w="3441163"/>
              </a:tblGrid>
              <a:tr h="1593164">
                <a:tc>
                  <a:txBody>
                    <a:bodyPr/>
                    <a:lstStyle/>
                    <a:p>
                      <a:pPr algn="ctr" fontAlgn="t"/>
                      <a:r>
                        <a:rPr lang="da-DK" b="1" dirty="0">
                          <a:effectLst/>
                        </a:rPr>
                        <a:t/>
                      </a:r>
                      <a:br>
                        <a:rPr lang="da-DK" b="1" dirty="0">
                          <a:effectLst/>
                        </a:rPr>
                      </a:br>
                      <a:endParaRPr lang="da-DK" b="1" dirty="0">
                        <a:effectLst/>
                      </a:endParaRP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chemeClr val="accent2"/>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da-DK" b="1" dirty="0" smtClean="0">
                          <a:effectLst/>
                        </a:rPr>
                        <a:t>Anvendes som beretning</a:t>
                      </a:r>
                    </a:p>
                    <a:p>
                      <a:pPr algn="ctr" fontAlgn="t"/>
                      <a:endParaRPr lang="da-DK" b="1" dirty="0">
                        <a:effectLst/>
                      </a:endParaRP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chemeClr val="accent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b="1" dirty="0" smtClean="0">
                          <a:effectLst/>
                        </a:rPr>
                        <a:t>Anvendes som levn</a:t>
                      </a:r>
                    </a:p>
                    <a:p>
                      <a:endParaRPr lang="da-DK" dirty="0"/>
                    </a:p>
                  </a:txBody>
                  <a:tcPr>
                    <a:lnL w="9525" cap="flat" cmpd="sng" algn="ctr">
                      <a:solidFill>
                        <a:srgbClr val="DBDBDB"/>
                      </a:solidFill>
                      <a:prstDash val="solid"/>
                      <a:round/>
                      <a:headEnd type="none" w="med" len="med"/>
                      <a:tailEnd type="none" w="med" len="med"/>
                    </a:lnL>
                    <a:lnB w="9525" cap="flat" cmpd="sng" algn="ctr">
                      <a:solidFill>
                        <a:srgbClr val="DBDBDB"/>
                      </a:solidFill>
                      <a:prstDash val="solid"/>
                      <a:round/>
                      <a:headEnd type="none" w="med" len="med"/>
                      <a:tailEnd type="none" w="med" len="med"/>
                    </a:lnB>
                    <a:solidFill>
                      <a:schemeClr val="accent2"/>
                    </a:solidFill>
                  </a:tcPr>
                </a:tc>
              </a:tr>
              <a:tr h="1593164">
                <a:tc>
                  <a:txBody>
                    <a:bodyPr/>
                    <a:lstStyle/>
                    <a:p>
                      <a:pPr algn="l" fontAlgn="t"/>
                      <a:r>
                        <a:rPr lang="da-DK" b="1" dirty="0">
                          <a:effectLst/>
                        </a:rPr>
                        <a:t>Sproglig</a:t>
                      </a: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chemeClr val="accent2"/>
                    </a:solidFill>
                  </a:tcPr>
                </a:tc>
                <a:tc>
                  <a:txBody>
                    <a:bodyPr/>
                    <a:lstStyle/>
                    <a:p>
                      <a:pPr algn="l" fontAlgn="t">
                        <a:buFont typeface="Arial" panose="020B0604020202020204" pitchFamily="34" charset="0"/>
                        <a:buChar char="•"/>
                      </a:pPr>
                      <a:r>
                        <a:rPr lang="da-DK">
                          <a:effectLst/>
                        </a:rPr>
                        <a:t>Erindringer</a:t>
                      </a:r>
                    </a:p>
                    <a:p>
                      <a:pPr algn="l" fontAlgn="t">
                        <a:buFont typeface="Arial" panose="020B0604020202020204" pitchFamily="34" charset="0"/>
                        <a:buChar char="•"/>
                      </a:pPr>
                      <a:r>
                        <a:rPr lang="da-DK">
                          <a:effectLst/>
                        </a:rPr>
                        <a:t>Rapporter</a:t>
                      </a:r>
                    </a:p>
                    <a:p>
                      <a:pPr algn="l" fontAlgn="t">
                        <a:buFont typeface="Arial" panose="020B0604020202020204" pitchFamily="34" charset="0"/>
                        <a:buChar char="•"/>
                      </a:pPr>
                      <a:r>
                        <a:rPr lang="da-DK">
                          <a:effectLst/>
                        </a:rPr>
                        <a:t>Billeder</a:t>
                      </a: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t">
                        <a:buFont typeface="Arial" panose="020B0604020202020204" pitchFamily="34" charset="0"/>
                        <a:buChar char="•"/>
                      </a:pPr>
                      <a:r>
                        <a:rPr lang="da-DK">
                          <a:effectLst/>
                        </a:rPr>
                        <a:t>Love</a:t>
                      </a:r>
                    </a:p>
                    <a:p>
                      <a:pPr algn="l" fontAlgn="t">
                        <a:buFont typeface="Arial" panose="020B0604020202020204" pitchFamily="34" charset="0"/>
                        <a:buChar char="•"/>
                      </a:pPr>
                      <a:r>
                        <a:rPr lang="da-DK">
                          <a:effectLst/>
                        </a:rPr>
                        <a:t>Traktater</a:t>
                      </a:r>
                    </a:p>
                    <a:p>
                      <a:pPr algn="l" fontAlgn="t">
                        <a:buFont typeface="Arial" panose="020B0604020202020204" pitchFamily="34" charset="0"/>
                        <a:buChar char="•"/>
                      </a:pPr>
                      <a:r>
                        <a:rPr lang="da-DK">
                          <a:effectLst/>
                        </a:rPr>
                        <a:t>Taler</a:t>
                      </a: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r>
              <a:tr h="1115215">
                <a:tc>
                  <a:txBody>
                    <a:bodyPr/>
                    <a:lstStyle/>
                    <a:p>
                      <a:pPr algn="l" fontAlgn="t"/>
                      <a:r>
                        <a:rPr lang="da-DK" b="1" dirty="0">
                          <a:effectLst/>
                        </a:rPr>
                        <a:t>Ikke-sproglig</a:t>
                      </a: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chemeClr val="accent2"/>
                    </a:solidFill>
                  </a:tcPr>
                </a:tc>
                <a:tc>
                  <a:txBody>
                    <a:bodyPr/>
                    <a:lstStyle/>
                    <a:p>
                      <a:pPr algn="l" fontAlgn="t"/>
                      <a:endParaRPr lang="da-DK">
                        <a:effectLst/>
                      </a:endParaRP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t">
                        <a:buFont typeface="Arial" panose="020B0604020202020204" pitchFamily="34" charset="0"/>
                        <a:buChar char="•"/>
                      </a:pPr>
                      <a:r>
                        <a:rPr lang="da-DK" dirty="0">
                          <a:effectLst/>
                        </a:rPr>
                        <a:t>Genstande</a:t>
                      </a:r>
                    </a:p>
                    <a:p>
                      <a:pPr algn="l" fontAlgn="t">
                        <a:buFont typeface="Arial" panose="020B0604020202020204" pitchFamily="34" charset="0"/>
                        <a:buChar char="•"/>
                      </a:pPr>
                      <a:r>
                        <a:rPr lang="da-DK" dirty="0">
                          <a:effectLst/>
                        </a:rPr>
                        <a:t>Bygning</a:t>
                      </a:r>
                    </a:p>
                  </a:txBody>
                  <a:tcP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2460736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9788" y="355600"/>
            <a:ext cx="10515600" cy="1325563"/>
          </a:xfrm>
        </p:spPr>
        <p:txBody>
          <a:bodyPr/>
          <a:lstStyle/>
          <a:p>
            <a:r>
              <a:rPr lang="da-DK" dirty="0" smtClean="0"/>
              <a:t>Fase 3 - primær eller sekundær kilde</a:t>
            </a:r>
            <a:endParaRPr lang="da-DK" dirty="0"/>
          </a:p>
        </p:txBody>
      </p:sp>
      <p:sp>
        <p:nvSpPr>
          <p:cNvPr id="3" name="Pladsholder til tekst 2"/>
          <p:cNvSpPr>
            <a:spLocks noGrp="1"/>
          </p:cNvSpPr>
          <p:nvPr>
            <p:ph type="body" idx="1"/>
          </p:nvPr>
        </p:nvSpPr>
        <p:spPr/>
        <p:txBody>
          <a:bodyPr/>
          <a:lstStyle/>
          <a:p>
            <a:r>
              <a:rPr lang="da-DK" dirty="0" smtClean="0"/>
              <a:t>Primær</a:t>
            </a:r>
            <a:endParaRPr lang="da-DK" dirty="0"/>
          </a:p>
        </p:txBody>
      </p:sp>
      <p:sp>
        <p:nvSpPr>
          <p:cNvPr id="4" name="Pladsholder til indhold 3"/>
          <p:cNvSpPr>
            <a:spLocks noGrp="1"/>
          </p:cNvSpPr>
          <p:nvPr>
            <p:ph sz="half" idx="2"/>
          </p:nvPr>
        </p:nvSpPr>
        <p:spPr/>
        <p:txBody>
          <a:bodyPr/>
          <a:lstStyle/>
          <a:p>
            <a:r>
              <a:rPr lang="da-DK" dirty="0" smtClean="0"/>
              <a:t>Den kendte kilde, som er tættest på begivenheden der omtales</a:t>
            </a:r>
          </a:p>
          <a:p>
            <a:r>
              <a:rPr lang="da-DK" dirty="0" smtClean="0"/>
              <a:t>F.eks. </a:t>
            </a:r>
          </a:p>
          <a:p>
            <a:pPr lvl="1"/>
            <a:r>
              <a:rPr lang="da-DK" dirty="0" smtClean="0"/>
              <a:t>Anna Franks dagbog – beretning om hendes oplevelser</a:t>
            </a:r>
            <a:endParaRPr lang="da-DK" dirty="0"/>
          </a:p>
        </p:txBody>
      </p:sp>
      <p:sp>
        <p:nvSpPr>
          <p:cNvPr id="5" name="Pladsholder til tekst 4"/>
          <p:cNvSpPr>
            <a:spLocks noGrp="1"/>
          </p:cNvSpPr>
          <p:nvPr>
            <p:ph type="body" sz="quarter" idx="3"/>
          </p:nvPr>
        </p:nvSpPr>
        <p:spPr/>
        <p:txBody>
          <a:bodyPr/>
          <a:lstStyle/>
          <a:p>
            <a:r>
              <a:rPr lang="da-DK" dirty="0" smtClean="0"/>
              <a:t>Sekundær</a:t>
            </a:r>
            <a:endParaRPr lang="da-DK" dirty="0"/>
          </a:p>
        </p:txBody>
      </p:sp>
      <p:sp>
        <p:nvSpPr>
          <p:cNvPr id="6" name="Pladsholder til indhold 5"/>
          <p:cNvSpPr>
            <a:spLocks noGrp="1"/>
          </p:cNvSpPr>
          <p:nvPr>
            <p:ph sz="quarter" idx="4"/>
          </p:nvPr>
        </p:nvSpPr>
        <p:spPr/>
        <p:txBody>
          <a:bodyPr>
            <a:normAutofit lnSpcReduction="10000"/>
          </a:bodyPr>
          <a:lstStyle/>
          <a:p>
            <a:r>
              <a:rPr lang="da-DK" dirty="0" smtClean="0"/>
              <a:t>En kilde, som bygger på andre kilder.</a:t>
            </a:r>
          </a:p>
          <a:p>
            <a:r>
              <a:rPr lang="da-DK" dirty="0" smtClean="0"/>
              <a:t>f.eks.</a:t>
            </a:r>
          </a:p>
          <a:p>
            <a:pPr lvl="1"/>
            <a:r>
              <a:rPr lang="da-DK" dirty="0" smtClean="0"/>
              <a:t>En historiebog, der bruger Anna Franks dagbog. Den bygger på den primære kilde.</a:t>
            </a:r>
          </a:p>
          <a:p>
            <a:pPr lvl="1"/>
            <a:r>
              <a:rPr lang="da-DK" dirty="0" smtClean="0"/>
              <a:t>Maleri af Chr. D. 4, malet i 1864. Baseret på sangen ”kong Christian stod ved højen mast” fra 1779. Det skete dog i 1644… </a:t>
            </a:r>
          </a:p>
        </p:txBody>
      </p:sp>
    </p:spTree>
    <p:extLst>
      <p:ext uri="{BB962C8B-B14F-4D97-AF65-F5344CB8AC3E}">
        <p14:creationId xmlns:p14="http://schemas.microsoft.com/office/powerpoint/2010/main" val="321216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wipe(down)">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ipe(down)">
                                      <p:cBhvr>
                                        <p:cTn id="25" dur="500"/>
                                        <p:tgtEl>
                                          <p:spTgt spid="6">
                                            <p:txEl>
                                              <p:pRg st="1" end="1"/>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wipe(down)">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wipe(down)">
                                      <p:cBhvr>
                                        <p:cTn id="3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Fase 4 - første og anden håndskilder</a:t>
            </a:r>
            <a:endParaRPr lang="da-DK" dirty="0"/>
          </a:p>
        </p:txBody>
      </p:sp>
      <p:sp>
        <p:nvSpPr>
          <p:cNvPr id="3" name="Pladsholder til tekst 2"/>
          <p:cNvSpPr>
            <a:spLocks noGrp="1"/>
          </p:cNvSpPr>
          <p:nvPr>
            <p:ph type="body" idx="1"/>
          </p:nvPr>
        </p:nvSpPr>
        <p:spPr/>
        <p:txBody>
          <a:bodyPr/>
          <a:lstStyle/>
          <a:p>
            <a:r>
              <a:rPr lang="da-DK" dirty="0" smtClean="0"/>
              <a:t>Førstehånds</a:t>
            </a:r>
            <a:endParaRPr lang="da-DK" dirty="0"/>
          </a:p>
        </p:txBody>
      </p:sp>
      <p:sp>
        <p:nvSpPr>
          <p:cNvPr id="4" name="Pladsholder til indhold 3"/>
          <p:cNvSpPr>
            <a:spLocks noGrp="1"/>
          </p:cNvSpPr>
          <p:nvPr>
            <p:ph sz="half" idx="2"/>
          </p:nvPr>
        </p:nvSpPr>
        <p:spPr/>
        <p:txBody>
          <a:bodyPr/>
          <a:lstStyle/>
          <a:p>
            <a:r>
              <a:rPr lang="da-DK" dirty="0" smtClean="0"/>
              <a:t>Har selv oplevet begivenheden</a:t>
            </a:r>
          </a:p>
          <a:p>
            <a:r>
              <a:rPr lang="da-DK" dirty="0" smtClean="0"/>
              <a:t>Øjenvidne</a:t>
            </a:r>
            <a:endParaRPr lang="da-DK" dirty="0"/>
          </a:p>
        </p:txBody>
      </p:sp>
      <p:sp>
        <p:nvSpPr>
          <p:cNvPr id="5" name="Pladsholder til tekst 4"/>
          <p:cNvSpPr>
            <a:spLocks noGrp="1"/>
          </p:cNvSpPr>
          <p:nvPr>
            <p:ph type="body" sz="quarter" idx="3"/>
          </p:nvPr>
        </p:nvSpPr>
        <p:spPr/>
        <p:txBody>
          <a:bodyPr/>
          <a:lstStyle/>
          <a:p>
            <a:r>
              <a:rPr lang="da-DK" dirty="0" smtClean="0"/>
              <a:t>Andenhånds</a:t>
            </a:r>
            <a:endParaRPr lang="da-DK" dirty="0"/>
          </a:p>
        </p:txBody>
      </p:sp>
      <p:sp>
        <p:nvSpPr>
          <p:cNvPr id="6" name="Pladsholder til indhold 5"/>
          <p:cNvSpPr>
            <a:spLocks noGrp="1"/>
          </p:cNvSpPr>
          <p:nvPr>
            <p:ph sz="quarter" idx="4"/>
          </p:nvPr>
        </p:nvSpPr>
        <p:spPr/>
        <p:txBody>
          <a:bodyPr/>
          <a:lstStyle/>
          <a:p>
            <a:r>
              <a:rPr lang="da-DK" dirty="0" smtClean="0"/>
              <a:t>Har hørt om begivenheden fra andre</a:t>
            </a:r>
          </a:p>
          <a:p>
            <a:r>
              <a:rPr lang="da-DK" dirty="0" smtClean="0"/>
              <a:t>Er ikke øjenvidne</a:t>
            </a:r>
            <a:endParaRPr lang="da-DK" dirty="0"/>
          </a:p>
        </p:txBody>
      </p:sp>
    </p:spTree>
    <p:extLst>
      <p:ext uri="{BB962C8B-B14F-4D97-AF65-F5344CB8AC3E}">
        <p14:creationId xmlns:p14="http://schemas.microsoft.com/office/powerpoint/2010/main" val="420513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ircle(in)">
                                      <p:cBhvr>
                                        <p:cTn id="17" dur="2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circle(in)">
                                      <p:cBhvr>
                                        <p:cTn id="22"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dirty="0" smtClean="0"/>
              <a:t>Hvorfor skal vi skelne mellem kildetyper og inddele dem?</a:t>
            </a:r>
            <a:br>
              <a:rPr lang="da-DK" dirty="0" smtClean="0"/>
            </a:br>
            <a:endParaRPr lang="da-DK" dirty="0"/>
          </a:p>
        </p:txBody>
      </p:sp>
      <p:sp>
        <p:nvSpPr>
          <p:cNvPr id="3" name="Pladsholder til indhold 2"/>
          <p:cNvSpPr>
            <a:spLocks noGrp="1"/>
          </p:cNvSpPr>
          <p:nvPr>
            <p:ph idx="1"/>
          </p:nvPr>
        </p:nvSpPr>
        <p:spPr/>
        <p:txBody>
          <a:bodyPr/>
          <a:lstStyle/>
          <a:p>
            <a:r>
              <a:rPr lang="da-DK" altLang="da-DK" dirty="0"/>
              <a:t>Jo flere led, en historie har været igennem, jo større chancer er der for </a:t>
            </a:r>
            <a:r>
              <a:rPr lang="da-DK" altLang="da-DK" dirty="0" smtClean="0"/>
              <a:t>misforståelser</a:t>
            </a:r>
            <a:r>
              <a:rPr lang="da-DK" altLang="da-DK" dirty="0"/>
              <a:t>, fordrejninger og tab af </a:t>
            </a:r>
            <a:r>
              <a:rPr lang="da-DK" altLang="da-DK" dirty="0" smtClean="0"/>
              <a:t>detaljer </a:t>
            </a:r>
            <a:r>
              <a:rPr lang="da-DK" altLang="da-DK" dirty="0"/>
              <a:t>undervejs.</a:t>
            </a:r>
          </a:p>
          <a:p>
            <a:r>
              <a:rPr lang="da-DK" altLang="da-DK" dirty="0"/>
              <a:t>Det er ikke anderledes med historiske kilder. Vi må klassificere og vurdere for at finde frem til dem, der bedst belyser ”sandheden” (</a:t>
            </a:r>
            <a:r>
              <a:rPr lang="da-DK" altLang="da-DK" b="1" dirty="0"/>
              <a:t>= kildekritikken</a:t>
            </a:r>
            <a:r>
              <a:rPr lang="da-DK" altLang="da-DK" dirty="0" smtClean="0"/>
              <a:t>).</a:t>
            </a:r>
          </a:p>
          <a:p>
            <a:r>
              <a:rPr lang="da-DK" altLang="da-DK" sz="3600" dirty="0" smtClean="0"/>
              <a:t>Det er historikerens opgave at finde sandheden</a:t>
            </a:r>
          </a:p>
          <a:p>
            <a:r>
              <a:rPr lang="da-DK" altLang="da-DK" sz="3600" dirty="0" smtClean="0"/>
              <a:t>Der er bare ingen endegyldig sandhed i historie </a:t>
            </a:r>
            <a:r>
              <a:rPr lang="da-DK" altLang="da-DK" sz="3600" dirty="0" smtClean="0">
                <a:sym typeface="Wingdings" panose="05000000000000000000" pitchFamily="2" charset="2"/>
              </a:rPr>
              <a:t> </a:t>
            </a:r>
            <a:endParaRPr lang="da-DK" altLang="da-DK" sz="3600" dirty="0"/>
          </a:p>
          <a:p>
            <a:endParaRPr lang="da-DK" dirty="0"/>
          </a:p>
        </p:txBody>
      </p:sp>
    </p:spTree>
    <p:extLst>
      <p:ext uri="{BB962C8B-B14F-4D97-AF65-F5344CB8AC3E}">
        <p14:creationId xmlns:p14="http://schemas.microsoft.com/office/powerpoint/2010/main" val="170138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Trin 2: Tendens analyse</a:t>
            </a:r>
            <a:endParaRPr lang="da-DK" dirty="0"/>
          </a:p>
        </p:txBody>
      </p:sp>
      <p:sp>
        <p:nvSpPr>
          <p:cNvPr id="3" name="Pladsholder til indhold 2"/>
          <p:cNvSpPr>
            <a:spLocks noGrp="1"/>
          </p:cNvSpPr>
          <p:nvPr>
            <p:ph idx="1"/>
          </p:nvPr>
        </p:nvSpPr>
        <p:spPr/>
        <p:txBody>
          <a:bodyPr/>
          <a:lstStyle/>
          <a:p>
            <a:r>
              <a:rPr lang="da-DK" dirty="0" smtClean="0"/>
              <a:t>Hvad er tendens?</a:t>
            </a:r>
          </a:p>
          <a:p>
            <a:r>
              <a:rPr lang="da-DK" dirty="0" smtClean="0"/>
              <a:t>Arbejdsspørgsmål til tendens analyse </a:t>
            </a:r>
            <a:endParaRPr lang="da-DK" dirty="0"/>
          </a:p>
        </p:txBody>
      </p:sp>
    </p:spTree>
    <p:extLst>
      <p:ext uri="{BB962C8B-B14F-4D97-AF65-F5344CB8AC3E}">
        <p14:creationId xmlns:p14="http://schemas.microsoft.com/office/powerpoint/2010/main" val="2585359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734</Words>
  <Application>Microsoft Office PowerPoint</Application>
  <PresentationFormat>Widescreen</PresentationFormat>
  <Paragraphs>104</Paragraphs>
  <Slides>16</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16</vt:i4>
      </vt:variant>
    </vt:vector>
  </HeadingPairs>
  <TitlesOfParts>
    <vt:vector size="21" baseType="lpstr">
      <vt:lpstr>Arial</vt:lpstr>
      <vt:lpstr>Calibri</vt:lpstr>
      <vt:lpstr>Calibri Light</vt:lpstr>
      <vt:lpstr>Wingdings</vt:lpstr>
      <vt:lpstr>Office-tema</vt:lpstr>
      <vt:lpstr>Kildekritik i fire trin</vt:lpstr>
      <vt:lpstr>Trin 1 Kildeopdelinger i fire faser</vt:lpstr>
      <vt:lpstr>Fase 1 – sproglig eller ikke-sproglige</vt:lpstr>
      <vt:lpstr>Fase 2 – levn eller beretning</vt:lpstr>
      <vt:lpstr>En oversigt</vt:lpstr>
      <vt:lpstr>Fase 3 - primær eller sekundær kilde</vt:lpstr>
      <vt:lpstr>Fase 4 - første og anden håndskilder</vt:lpstr>
      <vt:lpstr>Hvorfor skal vi skelne mellem kildetyper og inddele dem? </vt:lpstr>
      <vt:lpstr>Trin 2: Tendens analyse</vt:lpstr>
      <vt:lpstr>Hvad er tendens analyse?</vt:lpstr>
      <vt:lpstr>Arbejd spørgsmål til tendens analyse</vt:lpstr>
      <vt:lpstr>Trin 3: Selve kilden </vt:lpstr>
      <vt:lpstr>Del 1: spørgsmål til kildens indhold </vt:lpstr>
      <vt:lpstr>Del 2: Spørgsmål til kildens oprindelse</vt:lpstr>
      <vt:lpstr>Del 3: Spørgsmål til kildens omstændigheder</vt:lpstr>
      <vt:lpstr>Trin 4: Vurdering af kilden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Kildeopdelinger</dc:title>
  <dc:creator>SWS</dc:creator>
  <cp:lastModifiedBy>SWS</cp:lastModifiedBy>
  <cp:revision>9</cp:revision>
  <dcterms:created xsi:type="dcterms:W3CDTF">2015-08-27T07:38:36Z</dcterms:created>
  <dcterms:modified xsi:type="dcterms:W3CDTF">2015-10-20T05:14:59Z</dcterms:modified>
</cp:coreProperties>
</file>