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3" r:id="rId3"/>
    <p:sldId id="315" r:id="rId4"/>
    <p:sldId id="316" r:id="rId5"/>
    <p:sldId id="317" r:id="rId6"/>
    <p:sldId id="349" r:id="rId7"/>
    <p:sldId id="350" r:id="rId8"/>
    <p:sldId id="351" r:id="rId9"/>
    <p:sldId id="352" r:id="rId10"/>
    <p:sldId id="339" r:id="rId11"/>
    <p:sldId id="341" r:id="rId12"/>
    <p:sldId id="342" r:id="rId13"/>
    <p:sldId id="327" r:id="rId14"/>
    <p:sldId id="328" r:id="rId15"/>
    <p:sldId id="329" r:id="rId16"/>
    <p:sldId id="344" r:id="rId17"/>
    <p:sldId id="345" r:id="rId18"/>
    <p:sldId id="346" r:id="rId19"/>
    <p:sldId id="330" r:id="rId20"/>
    <p:sldId id="348" r:id="rId21"/>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3.9760887626822637E-2"/>
          <c:y val="3.7637478979811602E-2"/>
          <c:w val="0.6567598729564923"/>
          <c:h val="0.94809870014854236"/>
        </c:manualLayout>
      </c:layout>
      <c:barChart>
        <c:barDir val="col"/>
        <c:grouping val="clustered"/>
        <c:varyColors val="0"/>
        <c:ser>
          <c:idx val="0"/>
          <c:order val="0"/>
          <c:tx>
            <c:strRef>
              <c:f>Sheet1!$A$1</c:f>
              <c:strCache>
                <c:ptCount val="1"/>
                <c:pt idx="0">
                  <c:v>Når man kan huske årstal og datoer</c:v>
                </c:pt>
              </c:strCache>
            </c:strRef>
          </c:tx>
          <c:invertIfNegative val="0"/>
          <c:val>
            <c:numRef>
              <c:f>Sheet1!$A$2</c:f>
              <c:numCache>
                <c:formatCode>0%</c:formatCode>
                <c:ptCount val="1"/>
                <c:pt idx="0">
                  <c:v>0.3</c:v>
                </c:pt>
              </c:numCache>
            </c:numRef>
          </c:val>
        </c:ser>
        <c:ser>
          <c:idx val="1"/>
          <c:order val="1"/>
          <c:tx>
            <c:strRef>
              <c:f>Sheet1!$B$1</c:f>
              <c:strCache>
                <c:ptCount val="1"/>
                <c:pt idx="0">
                  <c:v>Når man følger med i timen</c:v>
                </c:pt>
              </c:strCache>
            </c:strRef>
          </c:tx>
          <c:invertIfNegative val="0"/>
          <c:val>
            <c:numRef>
              <c:f>Sheet1!$B$2</c:f>
              <c:numCache>
                <c:formatCode>0%</c:formatCode>
                <c:ptCount val="1"/>
                <c:pt idx="0">
                  <c:v>0.18</c:v>
                </c:pt>
              </c:numCache>
            </c:numRef>
          </c:val>
        </c:ser>
        <c:ser>
          <c:idx val="2"/>
          <c:order val="2"/>
          <c:tx>
            <c:strRef>
              <c:f>Sheet1!$C$1</c:f>
              <c:strCache>
                <c:ptCount val="1"/>
                <c:pt idx="0">
                  <c:v>Når man kan huske vigtige begivenheder</c:v>
                </c:pt>
              </c:strCache>
            </c:strRef>
          </c:tx>
          <c:invertIfNegative val="0"/>
          <c:val>
            <c:numRef>
              <c:f>Sheet1!$C$2</c:f>
              <c:numCache>
                <c:formatCode>0%</c:formatCode>
                <c:ptCount val="1"/>
                <c:pt idx="0">
                  <c:v>0.15</c:v>
                </c:pt>
              </c:numCache>
            </c:numRef>
          </c:val>
        </c:ser>
        <c:ser>
          <c:idx val="3"/>
          <c:order val="3"/>
          <c:tx>
            <c:strRef>
              <c:f>Sheet1!$D$1</c:f>
              <c:strCache>
                <c:ptCount val="1"/>
                <c:pt idx="0">
                  <c:v>Når man kan gengive viden</c:v>
                </c:pt>
              </c:strCache>
            </c:strRef>
          </c:tx>
          <c:invertIfNegative val="0"/>
          <c:val>
            <c:numRef>
              <c:f>Sheet1!$D$2</c:f>
              <c:numCache>
                <c:formatCode>0%</c:formatCode>
                <c:ptCount val="1"/>
                <c:pt idx="0">
                  <c:v>0.14000000000000001</c:v>
                </c:pt>
              </c:numCache>
            </c:numRef>
          </c:val>
        </c:ser>
        <c:ser>
          <c:idx val="4"/>
          <c:order val="4"/>
          <c:tx>
            <c:strRef>
              <c:f>Sheet1!$E$1</c:f>
              <c:strCache>
                <c:ptCount val="1"/>
                <c:pt idx="0">
                  <c:v>Når man laver sine lektier</c:v>
                </c:pt>
              </c:strCache>
            </c:strRef>
          </c:tx>
          <c:invertIfNegative val="0"/>
          <c:val>
            <c:numRef>
              <c:f>Sheet1!$E$2</c:f>
              <c:numCache>
                <c:formatCode>0%</c:formatCode>
                <c:ptCount val="1"/>
                <c:pt idx="0">
                  <c:v>0.13</c:v>
                </c:pt>
              </c:numCache>
            </c:numRef>
          </c:val>
        </c:ser>
        <c:ser>
          <c:idx val="5"/>
          <c:order val="5"/>
          <c:tx>
            <c:strRef>
              <c:f>Sheet1!$F$1</c:f>
              <c:strCache>
                <c:ptCount val="1"/>
                <c:pt idx="0">
                  <c:v>Når man har en bred viden om DKs historie</c:v>
                </c:pt>
              </c:strCache>
            </c:strRef>
          </c:tx>
          <c:invertIfNegative val="0"/>
          <c:val>
            <c:numRef>
              <c:f>Sheet1!$F$2</c:f>
              <c:numCache>
                <c:formatCode>0%</c:formatCode>
                <c:ptCount val="1"/>
                <c:pt idx="0">
                  <c:v>0.11</c:v>
                </c:pt>
              </c:numCache>
            </c:numRef>
          </c:val>
        </c:ser>
        <c:ser>
          <c:idx val="6"/>
          <c:order val="6"/>
          <c:tx>
            <c:strRef>
              <c:f>Sheet1!$G$1</c:f>
              <c:strCache>
                <c:ptCount val="1"/>
                <c:pt idx="0">
                  <c:v>Når man kan huske kongerækken</c:v>
                </c:pt>
              </c:strCache>
            </c:strRef>
          </c:tx>
          <c:invertIfNegative val="0"/>
          <c:val>
            <c:numRef>
              <c:f>Sheet1!$G$2</c:f>
              <c:numCache>
                <c:formatCode>0%</c:formatCode>
                <c:ptCount val="1"/>
                <c:pt idx="0">
                  <c:v>0.08</c:v>
                </c:pt>
              </c:numCache>
            </c:numRef>
          </c:val>
        </c:ser>
        <c:ser>
          <c:idx val="7"/>
          <c:order val="7"/>
          <c:tx>
            <c:strRef>
              <c:f>Sheet1!$H$1</c:f>
              <c:strCache>
                <c:ptCount val="1"/>
                <c:pt idx="0">
                  <c:v>Når man har en sammenhængsforståelse</c:v>
                </c:pt>
              </c:strCache>
            </c:strRef>
          </c:tx>
          <c:invertIfNegative val="0"/>
          <c:val>
            <c:numRef>
              <c:f>Sheet1!$H$2</c:f>
              <c:numCache>
                <c:formatCode>0%</c:formatCode>
                <c:ptCount val="1"/>
                <c:pt idx="0">
                  <c:v>0.05</c:v>
                </c:pt>
              </c:numCache>
            </c:numRef>
          </c:val>
        </c:ser>
        <c:ser>
          <c:idx val="8"/>
          <c:order val="8"/>
          <c:tx>
            <c:strRef>
              <c:f>Sheet1!$I$1</c:f>
              <c:strCache>
                <c:ptCount val="1"/>
                <c:pt idx="0">
                  <c:v>Andet</c:v>
                </c:pt>
              </c:strCache>
            </c:strRef>
          </c:tx>
          <c:invertIfNegative val="0"/>
          <c:val>
            <c:numRef>
              <c:f>Sheet1!$I$2</c:f>
              <c:numCache>
                <c:formatCode>0%</c:formatCode>
                <c:ptCount val="1"/>
                <c:pt idx="0">
                  <c:v>0.03</c:v>
                </c:pt>
              </c:numCache>
            </c:numRef>
          </c:val>
        </c:ser>
        <c:dLbls>
          <c:showLegendKey val="0"/>
          <c:showVal val="0"/>
          <c:showCatName val="0"/>
          <c:showSerName val="0"/>
          <c:showPercent val="0"/>
          <c:showBubbleSize val="0"/>
        </c:dLbls>
        <c:gapWidth val="150"/>
        <c:axId val="47972736"/>
        <c:axId val="47974272"/>
      </c:barChart>
      <c:catAx>
        <c:axId val="47972736"/>
        <c:scaling>
          <c:orientation val="minMax"/>
        </c:scaling>
        <c:delete val="1"/>
        <c:axPos val="b"/>
        <c:majorTickMark val="out"/>
        <c:minorTickMark val="none"/>
        <c:tickLblPos val="nextTo"/>
        <c:crossAx val="47974272"/>
        <c:crosses val="autoZero"/>
        <c:auto val="1"/>
        <c:lblAlgn val="ctr"/>
        <c:lblOffset val="100"/>
        <c:noMultiLvlLbl val="0"/>
      </c:catAx>
      <c:valAx>
        <c:axId val="47974272"/>
        <c:scaling>
          <c:orientation val="minMax"/>
        </c:scaling>
        <c:delete val="0"/>
        <c:axPos val="l"/>
        <c:majorGridlines/>
        <c:numFmt formatCode="0%" sourceLinked="1"/>
        <c:majorTickMark val="out"/>
        <c:minorTickMark val="none"/>
        <c:tickLblPos val="nextTo"/>
        <c:crossAx val="47972736"/>
        <c:crosses val="autoZero"/>
        <c:crossBetween val="between"/>
      </c:valAx>
    </c:plotArea>
    <c:legend>
      <c:legendPos val="r"/>
      <c:layout>
        <c:manualLayout>
          <c:xMode val="edge"/>
          <c:yMode val="edge"/>
          <c:x val="0.64259259259259305"/>
          <c:y val="0.167857082380831"/>
          <c:w val="0.344444444444444"/>
          <c:h val="0.83214278215223103"/>
        </c:manualLayout>
      </c:layout>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cdr:x>
      <cdr:y>0.06667</cdr:y>
    </cdr:from>
    <cdr:to>
      <cdr:x>0.75556</cdr:x>
      <cdr:y>0.16</cdr:y>
    </cdr:to>
    <cdr:sp macro="" textlink="">
      <cdr:nvSpPr>
        <cdr:cNvPr id="2" name="Text Box 1"/>
        <cdr:cNvSpPr txBox="1"/>
      </cdr:nvSpPr>
      <cdr:spPr>
        <a:xfrm xmlns:a="http://schemas.openxmlformats.org/drawingml/2006/main">
          <a:off x="1028700" y="228600"/>
          <a:ext cx="2857500" cy="32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300" b="1">
              <a:latin typeface="Times New Roman"/>
              <a:cs typeface="Times New Roman"/>
            </a:rPr>
            <a:t>Hvornår er man god til historie?</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1592C4-9263-4F49-B4E3-D3E19EEB5477}" type="datetimeFigureOut">
              <a:rPr lang="da-DK" smtClean="0"/>
              <a:t>02-10-2015</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5BD456-7651-4445-A439-F46A293ED263}" type="slidenum">
              <a:rPr lang="da-DK" smtClean="0"/>
              <a:t>‹nr.›</a:t>
            </a:fld>
            <a:endParaRPr lang="da-DK"/>
          </a:p>
        </p:txBody>
      </p:sp>
    </p:spTree>
    <p:extLst>
      <p:ext uri="{BB962C8B-B14F-4D97-AF65-F5344CB8AC3E}">
        <p14:creationId xmlns:p14="http://schemas.microsoft.com/office/powerpoint/2010/main" val="1585879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3" name="Shape 2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Shape 3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2" name="Shape 3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2BCB3F94-D353-4C62-B4E5-7D889ACD2691}" type="datetimeFigureOut">
              <a:rPr lang="da-DK" smtClean="0"/>
              <a:t>02-10-2015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B3A51D9-37F6-462B-8FDD-76080B0FC23C}" type="slidenum">
              <a:rPr lang="da-DK" smtClean="0"/>
              <a:t>‹nr.›</a:t>
            </a:fld>
            <a:endParaRPr lang="da-DK"/>
          </a:p>
        </p:txBody>
      </p:sp>
    </p:spTree>
    <p:extLst>
      <p:ext uri="{BB962C8B-B14F-4D97-AF65-F5344CB8AC3E}">
        <p14:creationId xmlns:p14="http://schemas.microsoft.com/office/powerpoint/2010/main" val="1666493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BCB3F94-D353-4C62-B4E5-7D889ACD2691}" type="datetimeFigureOut">
              <a:rPr lang="da-DK" smtClean="0"/>
              <a:t>02-10-2015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B3A51D9-37F6-462B-8FDD-76080B0FC23C}" type="slidenum">
              <a:rPr lang="da-DK" smtClean="0"/>
              <a:t>‹nr.›</a:t>
            </a:fld>
            <a:endParaRPr lang="da-DK"/>
          </a:p>
        </p:txBody>
      </p:sp>
    </p:spTree>
    <p:extLst>
      <p:ext uri="{BB962C8B-B14F-4D97-AF65-F5344CB8AC3E}">
        <p14:creationId xmlns:p14="http://schemas.microsoft.com/office/powerpoint/2010/main" val="1403625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BCB3F94-D353-4C62-B4E5-7D889ACD2691}" type="datetimeFigureOut">
              <a:rPr lang="da-DK" smtClean="0"/>
              <a:t>02-10-2015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B3A51D9-37F6-462B-8FDD-76080B0FC23C}" type="slidenum">
              <a:rPr lang="da-DK" smtClean="0"/>
              <a:t>‹nr.›</a:t>
            </a:fld>
            <a:endParaRPr lang="da-DK"/>
          </a:p>
        </p:txBody>
      </p:sp>
    </p:spTree>
    <p:extLst>
      <p:ext uri="{BB962C8B-B14F-4D97-AF65-F5344CB8AC3E}">
        <p14:creationId xmlns:p14="http://schemas.microsoft.com/office/powerpoint/2010/main" val="4135940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BCB3F94-D353-4C62-B4E5-7D889ACD2691}" type="datetimeFigureOut">
              <a:rPr lang="da-DK" smtClean="0"/>
              <a:t>02-10-2015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B3A51D9-37F6-462B-8FDD-76080B0FC23C}" type="slidenum">
              <a:rPr lang="da-DK" smtClean="0"/>
              <a:t>‹nr.›</a:t>
            </a:fld>
            <a:endParaRPr lang="da-DK"/>
          </a:p>
        </p:txBody>
      </p:sp>
    </p:spTree>
    <p:extLst>
      <p:ext uri="{BB962C8B-B14F-4D97-AF65-F5344CB8AC3E}">
        <p14:creationId xmlns:p14="http://schemas.microsoft.com/office/powerpoint/2010/main" val="166990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2BCB3F94-D353-4C62-B4E5-7D889ACD2691}" type="datetimeFigureOut">
              <a:rPr lang="da-DK" smtClean="0"/>
              <a:t>02-10-2015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B3A51D9-37F6-462B-8FDD-76080B0FC23C}" type="slidenum">
              <a:rPr lang="da-DK" smtClean="0"/>
              <a:t>‹nr.›</a:t>
            </a:fld>
            <a:endParaRPr lang="da-DK"/>
          </a:p>
        </p:txBody>
      </p:sp>
    </p:spTree>
    <p:extLst>
      <p:ext uri="{BB962C8B-B14F-4D97-AF65-F5344CB8AC3E}">
        <p14:creationId xmlns:p14="http://schemas.microsoft.com/office/powerpoint/2010/main" val="61385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2BCB3F94-D353-4C62-B4E5-7D889ACD2691}" type="datetimeFigureOut">
              <a:rPr lang="da-DK" smtClean="0"/>
              <a:t>02-10-2015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AB3A51D9-37F6-462B-8FDD-76080B0FC23C}" type="slidenum">
              <a:rPr lang="da-DK" smtClean="0"/>
              <a:t>‹nr.›</a:t>
            </a:fld>
            <a:endParaRPr lang="da-DK"/>
          </a:p>
        </p:txBody>
      </p:sp>
    </p:spTree>
    <p:extLst>
      <p:ext uri="{BB962C8B-B14F-4D97-AF65-F5344CB8AC3E}">
        <p14:creationId xmlns:p14="http://schemas.microsoft.com/office/powerpoint/2010/main" val="160788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2BCB3F94-D353-4C62-B4E5-7D889ACD2691}" type="datetimeFigureOut">
              <a:rPr lang="da-DK" smtClean="0"/>
              <a:t>02-10-2015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AB3A51D9-37F6-462B-8FDD-76080B0FC23C}" type="slidenum">
              <a:rPr lang="da-DK" smtClean="0"/>
              <a:t>‹nr.›</a:t>
            </a:fld>
            <a:endParaRPr lang="da-DK"/>
          </a:p>
        </p:txBody>
      </p:sp>
    </p:spTree>
    <p:extLst>
      <p:ext uri="{BB962C8B-B14F-4D97-AF65-F5344CB8AC3E}">
        <p14:creationId xmlns:p14="http://schemas.microsoft.com/office/powerpoint/2010/main" val="1972061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2BCB3F94-D353-4C62-B4E5-7D889ACD2691}" type="datetimeFigureOut">
              <a:rPr lang="da-DK" smtClean="0"/>
              <a:t>02-10-2015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AB3A51D9-37F6-462B-8FDD-76080B0FC23C}" type="slidenum">
              <a:rPr lang="da-DK" smtClean="0"/>
              <a:t>‹nr.›</a:t>
            </a:fld>
            <a:endParaRPr lang="da-DK"/>
          </a:p>
        </p:txBody>
      </p:sp>
    </p:spTree>
    <p:extLst>
      <p:ext uri="{BB962C8B-B14F-4D97-AF65-F5344CB8AC3E}">
        <p14:creationId xmlns:p14="http://schemas.microsoft.com/office/powerpoint/2010/main" val="2909527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2BCB3F94-D353-4C62-B4E5-7D889ACD2691}" type="datetimeFigureOut">
              <a:rPr lang="da-DK" smtClean="0"/>
              <a:t>02-10-2015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AB3A51D9-37F6-462B-8FDD-76080B0FC23C}" type="slidenum">
              <a:rPr lang="da-DK" smtClean="0"/>
              <a:t>‹nr.›</a:t>
            </a:fld>
            <a:endParaRPr lang="da-DK"/>
          </a:p>
        </p:txBody>
      </p:sp>
    </p:spTree>
    <p:extLst>
      <p:ext uri="{BB962C8B-B14F-4D97-AF65-F5344CB8AC3E}">
        <p14:creationId xmlns:p14="http://schemas.microsoft.com/office/powerpoint/2010/main" val="930275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2BCB3F94-D353-4C62-B4E5-7D889ACD2691}" type="datetimeFigureOut">
              <a:rPr lang="da-DK" smtClean="0"/>
              <a:t>02-10-2015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AB3A51D9-37F6-462B-8FDD-76080B0FC23C}" type="slidenum">
              <a:rPr lang="da-DK" smtClean="0"/>
              <a:t>‹nr.›</a:t>
            </a:fld>
            <a:endParaRPr lang="da-DK"/>
          </a:p>
        </p:txBody>
      </p:sp>
    </p:spTree>
    <p:extLst>
      <p:ext uri="{BB962C8B-B14F-4D97-AF65-F5344CB8AC3E}">
        <p14:creationId xmlns:p14="http://schemas.microsoft.com/office/powerpoint/2010/main" val="2295814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2BCB3F94-D353-4C62-B4E5-7D889ACD2691}" type="datetimeFigureOut">
              <a:rPr lang="da-DK" smtClean="0"/>
              <a:t>02-10-2015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AB3A51D9-37F6-462B-8FDD-76080B0FC23C}" type="slidenum">
              <a:rPr lang="da-DK" smtClean="0"/>
              <a:t>‹nr.›</a:t>
            </a:fld>
            <a:endParaRPr lang="da-DK"/>
          </a:p>
        </p:txBody>
      </p:sp>
    </p:spTree>
    <p:extLst>
      <p:ext uri="{BB962C8B-B14F-4D97-AF65-F5344CB8AC3E}">
        <p14:creationId xmlns:p14="http://schemas.microsoft.com/office/powerpoint/2010/main" val="2740436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CB3F94-D353-4C62-B4E5-7D889ACD2691}" type="datetimeFigureOut">
              <a:rPr lang="da-DK" smtClean="0"/>
              <a:t>02-10-2015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3A51D9-37F6-462B-8FDD-76080B0FC23C}" type="slidenum">
              <a:rPr lang="da-DK" smtClean="0"/>
              <a:t>‹nr.›</a:t>
            </a:fld>
            <a:endParaRPr lang="da-DK"/>
          </a:p>
        </p:txBody>
      </p:sp>
    </p:spTree>
    <p:extLst>
      <p:ext uri="{BB962C8B-B14F-4D97-AF65-F5344CB8AC3E}">
        <p14:creationId xmlns:p14="http://schemas.microsoft.com/office/powerpoint/2010/main" val="2104189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www.uvm.dk/Uddannelser/Folkeskolen/Folkeskolens-proever/Tilrettelaeggelse/Forsoeg-og-dispensation/Forsoeg-med-proever-20132014/Forsoeg-med-proever-i-samfundsfag-historie-og-kristendomskundskab?smarturl404=tru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412776"/>
            <a:ext cx="7772400" cy="1470025"/>
          </a:xfrm>
        </p:spPr>
        <p:txBody>
          <a:bodyPr>
            <a:noAutofit/>
          </a:bodyPr>
          <a:lstStyle/>
          <a:p>
            <a:r>
              <a:rPr lang="da-DK" sz="6000" b="1" dirty="0" smtClean="0"/>
              <a:t>Historiefaget i folkeskolen</a:t>
            </a:r>
            <a:endParaRPr lang="da-DK" sz="6000" b="1" dirty="0"/>
          </a:p>
        </p:txBody>
      </p:sp>
      <p:sp>
        <p:nvSpPr>
          <p:cNvPr id="3" name="Undertitel 2"/>
          <p:cNvSpPr>
            <a:spLocks noGrp="1"/>
          </p:cNvSpPr>
          <p:nvPr>
            <p:ph type="subTitle" idx="1"/>
          </p:nvPr>
        </p:nvSpPr>
        <p:spPr>
          <a:xfrm>
            <a:off x="994321" y="3065156"/>
            <a:ext cx="7488832" cy="2353816"/>
          </a:xfrm>
        </p:spPr>
        <p:txBody>
          <a:bodyPr>
            <a:normAutofit/>
          </a:bodyPr>
          <a:lstStyle/>
          <a:p>
            <a:r>
              <a:rPr lang="da-DK" dirty="0" smtClean="0"/>
              <a:t>Okt. 2015</a:t>
            </a:r>
          </a:p>
          <a:p>
            <a:r>
              <a:rPr lang="da-DK" dirty="0" smtClean="0"/>
              <a:t>Loa Bjerre – loib@ucl.dk</a:t>
            </a:r>
          </a:p>
          <a:p>
            <a:r>
              <a:rPr lang="da-DK" dirty="0" smtClean="0"/>
              <a:t>Lektor i læreruddannelsen, </a:t>
            </a:r>
            <a:r>
              <a:rPr lang="da-DK" dirty="0" err="1" smtClean="0"/>
              <a:t>ph.d.studerende</a:t>
            </a:r>
            <a:endParaRPr lang="da-DK" dirty="0" smtClean="0"/>
          </a:p>
          <a:p>
            <a:endParaRPr lang="da-DK"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4477" y="5661248"/>
            <a:ext cx="2359430" cy="899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3937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txBox="1">
            <a:spLocks noGrp="1"/>
          </p:cNvSpPr>
          <p:nvPr>
            <p:ph type="title"/>
          </p:nvPr>
        </p:nvSpPr>
        <p:spPr>
          <a:xfrm>
            <a:off x="457200" y="407097"/>
            <a:ext cx="8229600" cy="1221270"/>
          </a:xfrm>
          <a:prstGeom prst="rect">
            <a:avLst/>
          </a:prstGeom>
        </p:spPr>
        <p:txBody>
          <a:bodyPr lIns="91425" tIns="91425" rIns="91425" bIns="91425" anchor="t" anchorCtr="0">
            <a:noAutofit/>
          </a:bodyPr>
          <a:lstStyle/>
          <a:p>
            <a:pPr>
              <a:spcBef>
                <a:spcPts val="0"/>
              </a:spcBef>
              <a:buNone/>
            </a:pPr>
            <a:r>
              <a:rPr lang="da" dirty="0"/>
              <a:t>Den nye prøveform fra 2015/16</a:t>
            </a:r>
          </a:p>
        </p:txBody>
      </p:sp>
      <p:sp>
        <p:nvSpPr>
          <p:cNvPr id="279" name="Shape 279"/>
          <p:cNvSpPr txBox="1"/>
          <p:nvPr/>
        </p:nvSpPr>
        <p:spPr>
          <a:xfrm>
            <a:off x="516700" y="1052736"/>
            <a:ext cx="7879499" cy="2450000"/>
          </a:xfrm>
          <a:prstGeom prst="rect">
            <a:avLst/>
          </a:prstGeom>
          <a:noFill/>
          <a:ln>
            <a:noFill/>
          </a:ln>
        </p:spPr>
        <p:txBody>
          <a:bodyPr lIns="91425" tIns="91425" rIns="91425" bIns="91425" anchor="ctr" anchorCtr="0">
            <a:noAutofit/>
          </a:bodyPr>
          <a:lstStyle/>
          <a:p>
            <a:pPr marL="457200" lvl="0" indent="-342900" rtl="0">
              <a:spcBef>
                <a:spcPts val="0"/>
              </a:spcBef>
              <a:spcAft>
                <a:spcPts val="1000"/>
              </a:spcAft>
              <a:buClr>
                <a:srgbClr val="FF9900"/>
              </a:buClr>
              <a:buSzPct val="100000"/>
              <a:buFont typeface="Arial"/>
              <a:buChar char="●"/>
            </a:pPr>
            <a:r>
              <a:rPr lang="da" sz="1800" dirty="0"/>
              <a:t>Der indføres </a:t>
            </a:r>
            <a:r>
              <a:rPr lang="da" sz="1800" u="sng" dirty="0"/>
              <a:t>projekt- og produktorienterede prøver</a:t>
            </a:r>
            <a:r>
              <a:rPr lang="da" sz="1800" dirty="0"/>
              <a:t> i historie, samfundsfag og kristendomskundskab i 9. klasse </a:t>
            </a:r>
            <a:r>
              <a:rPr lang="da" dirty="0" smtClean="0"/>
              <a:t>. </a:t>
            </a:r>
            <a:r>
              <a:rPr lang="da" sz="1800" dirty="0" smtClean="0"/>
              <a:t>Prøven </a:t>
            </a:r>
            <a:r>
              <a:rPr lang="da" sz="1800" dirty="0"/>
              <a:t>kan aflægges </a:t>
            </a:r>
            <a:r>
              <a:rPr lang="da" sz="1800" u="sng" dirty="0"/>
              <a:t>individuelt eller i grupper</a:t>
            </a:r>
            <a:r>
              <a:rPr lang="da" sz="1800" dirty="0"/>
              <a:t> (2-3 elever pr. gruppe) med </a:t>
            </a:r>
            <a:r>
              <a:rPr lang="da" sz="1800" dirty="0" smtClean="0"/>
              <a:t>individuel bedømmelse</a:t>
            </a:r>
            <a:r>
              <a:rPr lang="da" sz="1800" dirty="0"/>
              <a:t>. </a:t>
            </a:r>
          </a:p>
        </p:txBody>
      </p:sp>
      <p:sp>
        <p:nvSpPr>
          <p:cNvPr id="280" name="Shape 280"/>
          <p:cNvSpPr txBox="1"/>
          <p:nvPr/>
        </p:nvSpPr>
        <p:spPr>
          <a:xfrm>
            <a:off x="516700" y="3140968"/>
            <a:ext cx="8015740" cy="2959199"/>
          </a:xfrm>
          <a:prstGeom prst="rect">
            <a:avLst/>
          </a:prstGeom>
          <a:noFill/>
          <a:ln>
            <a:noFill/>
          </a:ln>
        </p:spPr>
        <p:txBody>
          <a:bodyPr lIns="91425" tIns="91425" rIns="91425" bIns="91425" anchor="ctr" anchorCtr="0">
            <a:noAutofit/>
          </a:bodyPr>
          <a:lstStyle/>
          <a:p>
            <a:pPr marL="457200" lvl="0" indent="-342900" rtl="0">
              <a:spcBef>
                <a:spcPts val="0"/>
              </a:spcBef>
              <a:buClr>
                <a:srgbClr val="FF9900"/>
              </a:buClr>
              <a:buSzPct val="100000"/>
              <a:buFont typeface="Arial"/>
              <a:buChar char="●"/>
            </a:pPr>
            <a:r>
              <a:rPr lang="da" sz="1800" dirty="0" smtClean="0"/>
              <a:t>Op til prøveaflæggelsen skal eleverne </a:t>
            </a:r>
            <a:r>
              <a:rPr lang="da" sz="1800" u="sng" dirty="0" smtClean="0"/>
              <a:t>udarbejde et produk</a:t>
            </a:r>
            <a:r>
              <a:rPr lang="da" sz="1800" dirty="0" smtClean="0"/>
              <a:t>t (fx et filmklip, en tredimensionel genstand, et rollespil eller en plakat), der under eksaminationen </a:t>
            </a:r>
            <a:r>
              <a:rPr lang="da" sz="1800" u="sng" dirty="0" smtClean="0"/>
              <a:t>inddrages</a:t>
            </a:r>
            <a:r>
              <a:rPr lang="da" sz="1800" dirty="0" smtClean="0"/>
              <a:t> i besvarelsen af problemstillingen. </a:t>
            </a:r>
            <a:r>
              <a:rPr lang="da" sz="1800" u="sng" dirty="0" smtClean="0"/>
              <a:t>Selve produktet indgår ikke i bedømmelsen</a:t>
            </a:r>
          </a:p>
          <a:p>
            <a:pPr marL="457200" lvl="0" indent="-342900" rtl="0">
              <a:spcBef>
                <a:spcPts val="0"/>
              </a:spcBef>
              <a:buClr>
                <a:srgbClr val="FF9900"/>
              </a:buClr>
              <a:buSzPct val="100000"/>
              <a:buFont typeface="Arial"/>
              <a:buChar char="●"/>
            </a:pPr>
            <a:endParaRPr lang="da" sz="1800" u="sng" dirty="0" smtClean="0"/>
          </a:p>
          <a:p>
            <a:pPr marL="457200" indent="-342900">
              <a:buClr>
                <a:srgbClr val="FF9900"/>
              </a:buClr>
              <a:buSzPct val="100000"/>
              <a:buFont typeface="Arial"/>
              <a:buChar char="●"/>
            </a:pPr>
            <a:r>
              <a:rPr lang="da" dirty="0"/>
              <a:t>Prøven med selvvalgt problemstilling tilrettelægges således, at eleverne i den sidste del af undervisningen </a:t>
            </a:r>
            <a:r>
              <a:rPr lang="da" u="sng" dirty="0"/>
              <a:t>trækker et tema/emne</a:t>
            </a:r>
            <a:r>
              <a:rPr lang="da" dirty="0"/>
              <a:t>, der er gennemgået i undervisningen, og inden for temaet/emnet </a:t>
            </a:r>
            <a:r>
              <a:rPr lang="da" u="sng" dirty="0"/>
              <a:t>udarbejder problemstillinger</a:t>
            </a:r>
            <a:r>
              <a:rPr lang="da" dirty="0"/>
              <a:t> og </a:t>
            </a:r>
            <a:r>
              <a:rPr lang="da" u="sng" dirty="0"/>
              <a:t>produkter</a:t>
            </a:r>
            <a:r>
              <a:rPr lang="da" dirty="0"/>
              <a:t> med lærervejledning. </a:t>
            </a:r>
          </a:p>
          <a:p>
            <a:pPr marL="457200" lvl="0" indent="-342900" rtl="0">
              <a:spcBef>
                <a:spcPts val="0"/>
              </a:spcBef>
              <a:buClr>
                <a:srgbClr val="FF9900"/>
              </a:buClr>
              <a:buSzPct val="100000"/>
              <a:buFont typeface="Arial"/>
              <a:buChar char="●"/>
            </a:pPr>
            <a:endParaRPr lang="da" sz="1800" u="sng" dirty="0"/>
          </a:p>
        </p:txBody>
      </p:sp>
    </p:spTree>
    <p:extLst>
      <p:ext uri="{BB962C8B-B14F-4D97-AF65-F5344CB8AC3E}">
        <p14:creationId xmlns:p14="http://schemas.microsoft.com/office/powerpoint/2010/main" val="178417392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0"/>
                                        </p:tgtEl>
                                        <p:attrNameLst>
                                          <p:attrName>style.visibility</p:attrName>
                                        </p:attrNameLst>
                                      </p:cBhvr>
                                      <p:to>
                                        <p:strVal val="visible"/>
                                      </p:to>
                                    </p:set>
                                    <p:animEffect transition="in" filter="fade">
                                      <p:cBhvr>
                                        <p:cTn id="7" dur="1800"/>
                                        <p:tgtEl>
                                          <p:spTgt spid="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Shape 358"/>
          <p:cNvSpPr txBox="1">
            <a:spLocks noGrp="1"/>
          </p:cNvSpPr>
          <p:nvPr>
            <p:ph type="title"/>
          </p:nvPr>
        </p:nvSpPr>
        <p:spPr>
          <a:xfrm>
            <a:off x="457200" y="651604"/>
            <a:ext cx="8229600" cy="648000"/>
          </a:xfrm>
          <a:prstGeom prst="rect">
            <a:avLst/>
          </a:prstGeom>
        </p:spPr>
        <p:txBody>
          <a:bodyPr lIns="91425" tIns="91425" rIns="91425" bIns="91425" anchor="t" anchorCtr="0">
            <a:noAutofit/>
          </a:bodyPr>
          <a:lstStyle/>
          <a:p>
            <a:pPr>
              <a:spcBef>
                <a:spcPts val="0"/>
              </a:spcBef>
              <a:buNone/>
            </a:pPr>
            <a:r>
              <a:rPr lang="da" sz="2400"/>
              <a:t>Eksempel fra </a:t>
            </a:r>
            <a:r>
              <a:rPr lang="da" sz="2400" u="sng">
                <a:solidFill>
                  <a:schemeClr val="hlink"/>
                </a:solidFill>
                <a:hlinkClick r:id="rId3"/>
              </a:rPr>
              <a:t>uvm</a:t>
            </a:r>
          </a:p>
        </p:txBody>
      </p:sp>
      <p:sp>
        <p:nvSpPr>
          <p:cNvPr id="359" name="Shape 359"/>
          <p:cNvSpPr txBox="1">
            <a:spLocks noGrp="1"/>
          </p:cNvSpPr>
          <p:nvPr>
            <p:ph type="body" idx="1"/>
          </p:nvPr>
        </p:nvSpPr>
        <p:spPr>
          <a:xfrm>
            <a:off x="323528" y="1196752"/>
            <a:ext cx="8229600" cy="4500000"/>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da" sz="2400" b="1" dirty="0"/>
              <a:t>Emne: Livet under Den kolde krig</a:t>
            </a:r>
          </a:p>
          <a:p>
            <a:pPr marL="457200" lvl="0" indent="-342900" rtl="0">
              <a:spcBef>
                <a:spcPts val="0"/>
              </a:spcBef>
              <a:buClr>
                <a:schemeClr val="accent6"/>
              </a:buClr>
              <a:buSzPct val="100000"/>
              <a:buFont typeface="Cabin"/>
              <a:buChar char="●"/>
            </a:pPr>
            <a:r>
              <a:rPr lang="da" sz="2400" dirty="0"/>
              <a:t>Den kolde krigs forudsætninger og afgørende begivenheder og deres konsekvenser er indgået i forløbet. Der har været vægt på, hvordan hverdagslivet formede sig under Den kolde krig i såvel Øst som Vest.</a:t>
            </a:r>
          </a:p>
          <a:p>
            <a:pPr marL="0" lvl="0" indent="0" rtl="0">
              <a:spcBef>
                <a:spcPts val="0"/>
              </a:spcBef>
              <a:buNone/>
            </a:pPr>
            <a:endParaRPr sz="2400" dirty="0"/>
          </a:p>
          <a:p>
            <a:pPr marL="457200" lvl="0" indent="-342900" rtl="0">
              <a:spcBef>
                <a:spcPts val="0"/>
              </a:spcBef>
              <a:spcAft>
                <a:spcPts val="1000"/>
              </a:spcAft>
              <a:buClr>
                <a:schemeClr val="accent6"/>
              </a:buClr>
              <a:buSzPct val="100000"/>
              <a:buFont typeface="Cabin"/>
              <a:buChar char="●"/>
            </a:pPr>
            <a:r>
              <a:rPr lang="da" sz="2400" dirty="0"/>
              <a:t>Eksempel på selvvalgt </a:t>
            </a:r>
            <a:r>
              <a:rPr lang="da" sz="2400" u="sng" dirty="0"/>
              <a:t>delemne</a:t>
            </a:r>
            <a:r>
              <a:rPr lang="da" sz="2400" dirty="0"/>
              <a:t>: Børne- og ungdomsliv i DDR i 1970’erne</a:t>
            </a:r>
          </a:p>
          <a:p>
            <a:pPr marL="457200" lvl="0" indent="-342900" rtl="0">
              <a:spcBef>
                <a:spcPts val="0"/>
              </a:spcBef>
              <a:spcAft>
                <a:spcPts val="1000"/>
              </a:spcAft>
              <a:buClr>
                <a:schemeClr val="accent6"/>
              </a:buClr>
              <a:buSzPct val="100000"/>
              <a:buFont typeface="Cabin"/>
              <a:buChar char="●"/>
            </a:pPr>
            <a:r>
              <a:rPr lang="da" sz="2400" dirty="0"/>
              <a:t>Eksempel på </a:t>
            </a:r>
            <a:r>
              <a:rPr lang="da" sz="2400" u="sng" dirty="0"/>
              <a:t>selvvalgt problemstilling</a:t>
            </a:r>
            <a:r>
              <a:rPr lang="da" sz="2400" dirty="0"/>
              <a:t>:</a:t>
            </a:r>
          </a:p>
          <a:p>
            <a:pPr marL="914400" lvl="0" indent="-342900" rtl="0">
              <a:spcBef>
                <a:spcPts val="0"/>
              </a:spcBef>
              <a:spcAft>
                <a:spcPts val="0"/>
              </a:spcAft>
              <a:buClr>
                <a:schemeClr val="accent6"/>
              </a:buClr>
              <a:buSzPct val="100000"/>
              <a:buFont typeface="Cabin"/>
              <a:buChar char="-"/>
            </a:pPr>
            <a:r>
              <a:rPr lang="da" sz="2400" dirty="0"/>
              <a:t>Hvorfor ville styret i DDR påvirke/opdrage/ensrette børn og unge?</a:t>
            </a:r>
          </a:p>
          <a:p>
            <a:pPr marL="914400" lvl="0" indent="-342900" rtl="0">
              <a:spcBef>
                <a:spcPts val="0"/>
              </a:spcBef>
              <a:spcAft>
                <a:spcPts val="0"/>
              </a:spcAft>
              <a:buClr>
                <a:schemeClr val="accent6"/>
              </a:buClr>
              <a:buSzPct val="100000"/>
              <a:buFont typeface="Cabin"/>
              <a:buChar char="-"/>
            </a:pPr>
            <a:r>
              <a:rPr lang="da" sz="2400" dirty="0"/>
              <a:t>Hvordan foregik denne påvirkning?</a:t>
            </a:r>
          </a:p>
          <a:p>
            <a:pPr marL="914400" lvl="0" indent="-342900" rtl="0">
              <a:spcBef>
                <a:spcPts val="0"/>
              </a:spcBef>
              <a:spcAft>
                <a:spcPts val="0"/>
              </a:spcAft>
              <a:buClr>
                <a:schemeClr val="accent6"/>
              </a:buClr>
              <a:buSzPct val="100000"/>
              <a:buFont typeface="Cabin"/>
              <a:buChar char="-"/>
            </a:pPr>
            <a:r>
              <a:rPr lang="da" sz="2400" dirty="0"/>
              <a:t>Hvad blev resultatet?</a:t>
            </a:r>
          </a:p>
          <a:p>
            <a:pPr>
              <a:spcBef>
                <a:spcPts val="0"/>
              </a:spcBef>
              <a:buNone/>
            </a:pPr>
            <a:endParaRPr dirty="0"/>
          </a:p>
        </p:txBody>
      </p:sp>
    </p:spTree>
    <p:extLst>
      <p:ext uri="{BB962C8B-B14F-4D97-AF65-F5344CB8AC3E}">
        <p14:creationId xmlns:p14="http://schemas.microsoft.com/office/powerpoint/2010/main" val="3746183521"/>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4" name="Shape 365"/>
          <p:cNvSpPr txBox="1">
            <a:spLocks noGrp="1"/>
          </p:cNvSpPr>
          <p:nvPr>
            <p:ph idx="1"/>
          </p:nvPr>
        </p:nvSpPr>
        <p:spPr>
          <a:xfrm>
            <a:off x="457200" y="476673"/>
            <a:ext cx="8363272" cy="4392488"/>
          </a:xfrm>
          <a:prstGeom prst="rect">
            <a:avLst/>
          </a:prstGeom>
        </p:spPr>
        <p:txBody>
          <a:bodyPr lIns="91425" tIns="91425" rIns="91425" bIns="91425" anchor="t" anchorCtr="0">
            <a:noAutofit/>
          </a:bodyPr>
          <a:lstStyle/>
          <a:p>
            <a:pPr marL="457200" lvl="0" indent="-342900" rtl="0">
              <a:spcBef>
                <a:spcPts val="0"/>
              </a:spcBef>
              <a:buClr>
                <a:srgbClr val="FF9900"/>
              </a:buClr>
              <a:buSzPct val="100000"/>
              <a:buFont typeface="Cabin"/>
              <a:buChar char="●"/>
            </a:pPr>
            <a:r>
              <a:rPr lang="da" sz="2400" b="1" dirty="0">
                <a:solidFill>
                  <a:schemeClr val="dk1"/>
                </a:solidFill>
              </a:rPr>
              <a:t>Eksempel på produkt:</a:t>
            </a:r>
          </a:p>
          <a:p>
            <a:pPr marL="728662" lvl="0" indent="-185102" rtl="0">
              <a:spcBef>
                <a:spcPts val="0"/>
              </a:spcBef>
              <a:buClr>
                <a:schemeClr val="dk1"/>
              </a:buClr>
              <a:buSzPct val="61111"/>
              <a:buFont typeface="Arial"/>
              <a:buNone/>
            </a:pPr>
            <a:r>
              <a:rPr lang="da" sz="2400" dirty="0">
                <a:solidFill>
                  <a:schemeClr val="dk1"/>
                </a:solidFill>
              </a:rPr>
              <a:t>   Eleverne har lavet en hjemmeside med multimodale tekster (kilder,billeder, klip fra film, elevernes egen indtaling osv.), der er bearbejdet af eleverne, og som fortæller om skolesystemet og de organiserede fritidsaktiviteter i Ungpionererne, Ernst Thälmann og Frei Deutsche Jugend.</a:t>
            </a:r>
          </a:p>
          <a:p>
            <a:pPr lvl="0" rtl="0">
              <a:spcBef>
                <a:spcPts val="0"/>
              </a:spcBef>
              <a:buClr>
                <a:schemeClr val="dk1"/>
              </a:buClr>
              <a:buFont typeface="Arial"/>
              <a:buNone/>
            </a:pPr>
            <a:endParaRPr sz="2400" dirty="0">
              <a:solidFill>
                <a:schemeClr val="dk1"/>
              </a:solidFill>
            </a:endParaRPr>
          </a:p>
          <a:p>
            <a:pPr marL="457200" lvl="0" indent="-342900" rtl="0">
              <a:spcBef>
                <a:spcPts val="0"/>
              </a:spcBef>
              <a:buClr>
                <a:srgbClr val="FF9900"/>
              </a:buClr>
              <a:buSzPct val="100000"/>
              <a:buFont typeface="Cabin"/>
              <a:buChar char="●"/>
            </a:pPr>
            <a:r>
              <a:rPr lang="da" sz="2400" b="1" dirty="0">
                <a:solidFill>
                  <a:schemeClr val="dk1"/>
                </a:solidFill>
              </a:rPr>
              <a:t>Eksempler på uddybende lærerstillede spørgsmål:</a:t>
            </a:r>
          </a:p>
          <a:p>
            <a:pPr marL="914400" lvl="1" indent="-342900" rtl="0">
              <a:spcBef>
                <a:spcPts val="0"/>
              </a:spcBef>
              <a:buClr>
                <a:schemeClr val="dk1"/>
              </a:buClr>
              <a:buSzPct val="100000"/>
              <a:buFont typeface="Cabin"/>
              <a:buChar char="○"/>
            </a:pPr>
            <a:r>
              <a:rPr lang="da" sz="2400" dirty="0">
                <a:solidFill>
                  <a:schemeClr val="dk1"/>
                </a:solidFill>
              </a:rPr>
              <a:t>Hvad blev konsekvensen for de børn, hvis forældre af </a:t>
            </a:r>
            <a:r>
              <a:rPr lang="da" sz="2400" dirty="0" smtClean="0">
                <a:solidFill>
                  <a:schemeClr val="dk1"/>
                </a:solidFill>
              </a:rPr>
              <a:t>forskellige </a:t>
            </a:r>
            <a:r>
              <a:rPr lang="da" sz="2400" dirty="0">
                <a:solidFill>
                  <a:schemeClr val="dk1"/>
                </a:solidFill>
              </a:rPr>
              <a:t>grunde ikke lod dem deltage i systemets fritidsaktiviteter?</a:t>
            </a:r>
          </a:p>
          <a:p>
            <a:pPr marL="914400" lvl="1" indent="-342900" rtl="0">
              <a:spcBef>
                <a:spcPts val="0"/>
              </a:spcBef>
              <a:buClr>
                <a:schemeClr val="dk1"/>
              </a:buClr>
              <a:buSzPct val="100000"/>
              <a:buFont typeface="Cabin"/>
              <a:buChar char="○"/>
            </a:pPr>
            <a:r>
              <a:rPr lang="da" sz="2400" dirty="0">
                <a:solidFill>
                  <a:schemeClr val="dk1"/>
                </a:solidFill>
              </a:rPr>
              <a:t>Mener du/I, at magthaverne i DDR opnåede deres mål med </a:t>
            </a:r>
            <a:r>
              <a:rPr lang="da" sz="2400" dirty="0" smtClean="0">
                <a:solidFill>
                  <a:schemeClr val="dk1"/>
                </a:solidFill>
              </a:rPr>
              <a:t>påvirkningen/opdragelsen </a:t>
            </a:r>
            <a:r>
              <a:rPr lang="da" sz="2400" dirty="0">
                <a:solidFill>
                  <a:schemeClr val="dk1"/>
                </a:solidFill>
              </a:rPr>
              <a:t>af børn og unge? Hvorfor/hvorfor ikke?</a:t>
            </a:r>
          </a:p>
          <a:p>
            <a:pPr marL="914400" lvl="1" indent="-342900" rtl="0">
              <a:spcBef>
                <a:spcPts val="0"/>
              </a:spcBef>
              <a:buClr>
                <a:schemeClr val="dk1"/>
              </a:buClr>
              <a:buSzPct val="100000"/>
              <a:buFont typeface="Cabin"/>
              <a:buChar char="○"/>
            </a:pPr>
            <a:r>
              <a:rPr lang="da" sz="2400" dirty="0">
                <a:solidFill>
                  <a:schemeClr val="dk1"/>
                </a:solidFill>
              </a:rPr>
              <a:t>Søger det danske samfund også at påvirke/opdrage børn og unge i en bestemt retning? Hvorfor?  (Og evt. hvordan?)</a:t>
            </a:r>
          </a:p>
          <a:p>
            <a:pPr>
              <a:spcBef>
                <a:spcPts val="0"/>
              </a:spcBef>
              <a:buNone/>
            </a:pPr>
            <a:endParaRPr dirty="0"/>
          </a:p>
        </p:txBody>
      </p:sp>
    </p:spTree>
    <p:extLst>
      <p:ext uri="{BB962C8B-B14F-4D97-AF65-F5344CB8AC3E}">
        <p14:creationId xmlns:p14="http://schemas.microsoft.com/office/powerpoint/2010/main" val="3668700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Hvad har eleverne faktisk arbejdet med i folkeskolefaget?</a:t>
            </a:r>
            <a:endParaRPr lang="da-DK" dirty="0"/>
          </a:p>
        </p:txBody>
      </p:sp>
      <p:sp>
        <p:nvSpPr>
          <p:cNvPr id="3" name="Pladsholder til indhold 2"/>
          <p:cNvSpPr>
            <a:spLocks noGrp="1"/>
          </p:cNvSpPr>
          <p:nvPr>
            <p:ph idx="1"/>
          </p:nvPr>
        </p:nvSpPr>
        <p:spPr/>
        <p:txBody>
          <a:bodyPr>
            <a:normAutofit fontScale="92500" lnSpcReduction="20000"/>
          </a:bodyPr>
          <a:lstStyle/>
          <a:p>
            <a:endParaRPr lang="da-DK" dirty="0" smtClean="0"/>
          </a:p>
          <a:p>
            <a:r>
              <a:rPr lang="da-DK" dirty="0" smtClean="0"/>
              <a:t>Fagets rammer: 3.-9. klasse, 1-2 x 45 minutter om ugen</a:t>
            </a:r>
          </a:p>
          <a:p>
            <a:r>
              <a:rPr lang="da-DK" dirty="0" smtClean="0"/>
              <a:t>I 60% af historieundervisningen har læreren undervisningskompetencer i historie. Brud mellem 6. og 7. (Risiko for at begynde forfra)</a:t>
            </a:r>
          </a:p>
          <a:p>
            <a:r>
              <a:rPr lang="da-DK" dirty="0" smtClean="0"/>
              <a:t>De mest udbredte læremiddel er grundbogen, som har en styrende rolle i undervinsingen</a:t>
            </a:r>
          </a:p>
          <a:p>
            <a:r>
              <a:rPr lang="da-DK" dirty="0" smtClean="0"/>
              <a:t>Stort fokus på reproduktion af viden (</a:t>
            </a:r>
            <a:r>
              <a:rPr lang="da-DK" dirty="0" err="1" smtClean="0"/>
              <a:t>lavtaxonomiske</a:t>
            </a:r>
            <a:r>
              <a:rPr lang="da-DK" dirty="0" smtClean="0"/>
              <a:t> spørgeark til bogen)</a:t>
            </a:r>
            <a:endParaRPr lang="da-DK" dirty="0"/>
          </a:p>
        </p:txBody>
      </p:sp>
    </p:spTree>
    <p:extLst>
      <p:ext uri="{BB962C8B-B14F-4D97-AF65-F5344CB8AC3E}">
        <p14:creationId xmlns:p14="http://schemas.microsoft.com/office/powerpoint/2010/main" val="459724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Den danske historiegrundbog</a:t>
            </a:r>
            <a:endParaRPr lang="da-DK" dirty="0"/>
          </a:p>
        </p:txBody>
      </p:sp>
      <p:sp>
        <p:nvSpPr>
          <p:cNvPr id="3" name="Pladsholder til indhold 2"/>
          <p:cNvSpPr>
            <a:spLocks noGrp="1"/>
          </p:cNvSpPr>
          <p:nvPr>
            <p:ph idx="1"/>
          </p:nvPr>
        </p:nvSpPr>
        <p:spPr>
          <a:xfrm>
            <a:off x="323528" y="1600200"/>
            <a:ext cx="4464496" cy="4525963"/>
          </a:xfrm>
        </p:spPr>
        <p:txBody>
          <a:bodyPr>
            <a:normAutofit fontScale="77500" lnSpcReduction="20000"/>
          </a:bodyPr>
          <a:lstStyle/>
          <a:p>
            <a:pPr marL="0" indent="0">
              <a:buNone/>
            </a:pPr>
            <a:r>
              <a:rPr lang="da-DK" dirty="0" smtClean="0"/>
              <a:t>”Udover nationalstaten som organiseringsprincip, er et andet typisk træk (…) teksternes narrative struktur.”</a:t>
            </a:r>
          </a:p>
          <a:p>
            <a:pPr marL="0" indent="0">
              <a:buNone/>
            </a:pPr>
            <a:endParaRPr lang="da-DK" dirty="0"/>
          </a:p>
          <a:p>
            <a:pPr marL="0" indent="0">
              <a:buNone/>
            </a:pPr>
            <a:r>
              <a:rPr lang="da-DK" dirty="0" smtClean="0"/>
              <a:t>”Selvom de seneste læreplaner har betonet, at eleverne skal tilegne sig kildekritiske kompetencer, og prøven i faget tager afsæt i kilder, indgår de kun i få nyere læremidler.” </a:t>
            </a:r>
          </a:p>
          <a:p>
            <a:pPr marL="0" indent="0">
              <a:buNone/>
            </a:pPr>
            <a:endParaRPr lang="da-DK" dirty="0"/>
          </a:p>
          <a:p>
            <a:pPr marL="0" indent="0">
              <a:buNone/>
            </a:pPr>
            <a:r>
              <a:rPr lang="da-DK" dirty="0" smtClean="0"/>
              <a:t>(Poulsen 2009) </a:t>
            </a:r>
          </a:p>
          <a:p>
            <a:endParaRPr lang="da-DK" dirty="0" smtClean="0"/>
          </a:p>
          <a:p>
            <a:pPr marL="0" indent="0">
              <a:buNone/>
            </a:pPr>
            <a:endParaRPr lang="da-DK"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1262728"/>
            <a:ext cx="3907507" cy="54009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8147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a:t>Hvordan oplever og forventer udskolingselever historiefaget?</a:t>
            </a:r>
          </a:p>
        </p:txBody>
      </p:sp>
      <p:graphicFrame>
        <p:nvGraphicFramePr>
          <p:cNvPr id="4" name="Chart 6"/>
          <p:cNvGraphicFramePr>
            <a:graphicFrameLocks noGrp="1"/>
          </p:cNvGraphicFramePr>
          <p:nvPr>
            <p:ph idx="1"/>
            <p:extLst>
              <p:ext uri="{D42A27DB-BD31-4B8C-83A1-F6EECF244321}">
                <p14:modId xmlns:p14="http://schemas.microsoft.com/office/powerpoint/2010/main" val="1999410301"/>
              </p:ext>
            </p:extLst>
          </p:nvPr>
        </p:nvGraphicFramePr>
        <p:xfrm>
          <a:off x="186292" y="1340768"/>
          <a:ext cx="8964488" cy="54334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0387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
            </a:r>
            <a:br>
              <a:rPr lang="da-DK" dirty="0" smtClean="0"/>
            </a:br>
            <a:r>
              <a:rPr lang="da-DK" dirty="0"/>
              <a:t/>
            </a:r>
            <a:br>
              <a:rPr lang="da-DK" dirty="0"/>
            </a:br>
            <a:r>
              <a:rPr lang="da-DK" dirty="0" smtClean="0"/>
              <a:t>”Historiefaget </a:t>
            </a:r>
            <a:r>
              <a:rPr lang="da-DK" dirty="0" smtClean="0"/>
              <a:t>i </a:t>
            </a:r>
            <a:r>
              <a:rPr lang="da-DK" dirty="0" smtClean="0"/>
              <a:t>fokus” </a:t>
            </a:r>
            <a:r>
              <a:rPr lang="da-DK" dirty="0" smtClean="0"/>
              <a:t/>
            </a:r>
            <a:br>
              <a:rPr lang="da-DK" dirty="0" smtClean="0"/>
            </a:br>
            <a:r>
              <a:rPr lang="da-DK" dirty="0" smtClean="0"/>
              <a:t>(historielab.dk)</a:t>
            </a:r>
            <a:endParaRPr lang="da-DK" dirty="0"/>
          </a:p>
        </p:txBody>
      </p:sp>
      <p:sp>
        <p:nvSpPr>
          <p:cNvPr id="3" name="Pladsholder til indhold 2"/>
          <p:cNvSpPr>
            <a:spLocks noGrp="1"/>
          </p:cNvSpPr>
          <p:nvPr>
            <p:ph idx="1"/>
          </p:nvPr>
        </p:nvSpPr>
        <p:spPr>
          <a:xfrm>
            <a:off x="457200" y="2636912"/>
            <a:ext cx="8229600" cy="3489251"/>
          </a:xfrm>
        </p:spPr>
        <p:txBody>
          <a:bodyPr>
            <a:normAutofit fontScale="92500" lnSpcReduction="10000"/>
          </a:bodyPr>
          <a:lstStyle/>
          <a:p>
            <a:r>
              <a:rPr lang="da-DK" dirty="0" smtClean="0"/>
              <a:t>28 skolebesøg i udskolingen</a:t>
            </a:r>
          </a:p>
          <a:p>
            <a:r>
              <a:rPr lang="da-DK" dirty="0" smtClean="0"/>
              <a:t>1-2 lektioners observation af undervisning</a:t>
            </a:r>
          </a:p>
          <a:p>
            <a:r>
              <a:rPr lang="da-DK" dirty="0" smtClean="0"/>
              <a:t>1 times interview med 3-5 elever</a:t>
            </a:r>
          </a:p>
          <a:p>
            <a:r>
              <a:rPr lang="da-DK" dirty="0" smtClean="0"/>
              <a:t>1 times interview med lærer</a:t>
            </a:r>
          </a:p>
          <a:p>
            <a:pPr marL="0" indent="0">
              <a:buNone/>
            </a:pPr>
            <a:r>
              <a:rPr lang="da-DK" dirty="0" smtClean="0"/>
              <a:t>Interviewspørgsmål: Hvad handler faget om? Hvad sker der i jeres timer? Hvad er meningen med at have historie? Hvad kan historie bruges til</a:t>
            </a:r>
            <a:r>
              <a:rPr lang="da-DK" dirty="0" smtClean="0"/>
              <a:t>?</a:t>
            </a:r>
            <a:endParaRPr lang="da-DK" dirty="0" smtClean="0"/>
          </a:p>
        </p:txBody>
      </p:sp>
    </p:spTree>
    <p:extLst>
      <p:ext uri="{BB962C8B-B14F-4D97-AF65-F5344CB8AC3E}">
        <p14:creationId xmlns:p14="http://schemas.microsoft.com/office/powerpoint/2010/main" val="818146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a:xfrm>
            <a:off x="539552" y="764704"/>
            <a:ext cx="8229600" cy="5865515"/>
          </a:xfrm>
        </p:spPr>
        <p:txBody>
          <a:bodyPr>
            <a:normAutofit fontScale="92500" lnSpcReduction="10000"/>
          </a:bodyPr>
          <a:lstStyle/>
          <a:p>
            <a:pPr marL="0" indent="0">
              <a:buNone/>
            </a:pPr>
            <a:r>
              <a:rPr lang="da-DK" sz="5100" b="1" dirty="0"/>
              <a:t>Hvad lærer man egentlig i historie?</a:t>
            </a:r>
          </a:p>
          <a:p>
            <a:endParaRPr lang="da-DK" dirty="0"/>
          </a:p>
          <a:p>
            <a:r>
              <a:rPr lang="da-DK" dirty="0" smtClean="0"/>
              <a:t>Både lærere og elever mener </a:t>
            </a:r>
            <a:r>
              <a:rPr lang="da-DK" dirty="0"/>
              <a:t>at faget har et særegent </a:t>
            </a:r>
            <a:r>
              <a:rPr lang="da-DK" dirty="0" smtClean="0"/>
              <a:t>genstandsområde </a:t>
            </a:r>
            <a:r>
              <a:rPr lang="da-DK" dirty="0"/>
              <a:t>– men det er svært at sætte ord på, hvad dette nærmere består </a:t>
            </a:r>
            <a:r>
              <a:rPr lang="da-DK" dirty="0" smtClean="0"/>
              <a:t>i – i modsætning til fag som dansk og matematik</a:t>
            </a:r>
            <a:r>
              <a:rPr lang="da-DK" dirty="0" smtClean="0"/>
              <a:t>.</a:t>
            </a:r>
            <a:endParaRPr lang="da-DK" dirty="0"/>
          </a:p>
          <a:p>
            <a:r>
              <a:rPr lang="da-DK" dirty="0"/>
              <a:t>De </a:t>
            </a:r>
            <a:r>
              <a:rPr lang="da-DK" dirty="0" smtClean="0"/>
              <a:t>fleste elever </a:t>
            </a:r>
            <a:r>
              <a:rPr lang="da-DK" dirty="0"/>
              <a:t>og </a:t>
            </a:r>
            <a:r>
              <a:rPr lang="da-DK" dirty="0" smtClean="0"/>
              <a:t>lærere </a:t>
            </a:r>
            <a:r>
              <a:rPr lang="da-DK" dirty="0"/>
              <a:t>lægger ud med ”viden om fortiden” som et </a:t>
            </a:r>
            <a:r>
              <a:rPr lang="da-DK" dirty="0" smtClean="0"/>
              <a:t>element. </a:t>
            </a:r>
            <a:r>
              <a:rPr lang="da-DK" dirty="0"/>
              <a:t>I samtaler bliver det dog hurtigt tydeligt for alle parter, at </a:t>
            </a:r>
            <a:r>
              <a:rPr lang="da-DK" dirty="0" smtClean="0"/>
              <a:t>dette ikke </a:t>
            </a:r>
            <a:r>
              <a:rPr lang="da-DK" dirty="0"/>
              <a:t>er et tilstrækkeligt </a:t>
            </a:r>
            <a:r>
              <a:rPr lang="da-DK" dirty="0" smtClean="0"/>
              <a:t>svar. </a:t>
            </a:r>
            <a:endParaRPr lang="da-DK" dirty="0"/>
          </a:p>
          <a:p>
            <a:endParaRPr lang="da-DK" dirty="0"/>
          </a:p>
          <a:p>
            <a:endParaRPr lang="da-DK" dirty="0"/>
          </a:p>
        </p:txBody>
      </p:sp>
    </p:spTree>
    <p:extLst>
      <p:ext uri="{BB962C8B-B14F-4D97-AF65-F5344CB8AC3E}">
        <p14:creationId xmlns:p14="http://schemas.microsoft.com/office/powerpoint/2010/main" val="1660559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dirty="0"/>
          </a:p>
        </p:txBody>
      </p:sp>
      <p:sp>
        <p:nvSpPr>
          <p:cNvPr id="3" name="Pladsholder til indhold 2"/>
          <p:cNvSpPr>
            <a:spLocks noGrp="1"/>
          </p:cNvSpPr>
          <p:nvPr>
            <p:ph idx="1"/>
          </p:nvPr>
        </p:nvSpPr>
        <p:spPr>
          <a:xfrm>
            <a:off x="457200" y="260648"/>
            <a:ext cx="8229600" cy="6264695"/>
          </a:xfrm>
        </p:spPr>
        <p:txBody>
          <a:bodyPr>
            <a:normAutofit/>
          </a:bodyPr>
          <a:lstStyle/>
          <a:p>
            <a:pPr marL="0" indent="0">
              <a:buNone/>
            </a:pPr>
            <a:r>
              <a:rPr lang="da-DK" sz="4600" b="1" dirty="0" smtClean="0"/>
              <a:t>Kompetencer </a:t>
            </a:r>
          </a:p>
          <a:p>
            <a:pPr marL="0" indent="0">
              <a:buNone/>
            </a:pPr>
            <a:r>
              <a:rPr lang="da-DK" sz="4600" b="1" dirty="0" smtClean="0"/>
              <a:t>– eller viden og færdigheder</a:t>
            </a:r>
            <a:endParaRPr lang="da-DK" sz="4600" b="1" dirty="0"/>
          </a:p>
          <a:p>
            <a:r>
              <a:rPr lang="da-DK" dirty="0" smtClean="0"/>
              <a:t>Faget </a:t>
            </a:r>
            <a:r>
              <a:rPr lang="da-DK" dirty="0"/>
              <a:t>består af to overordnede tilgange: </a:t>
            </a:r>
            <a:r>
              <a:rPr lang="da-DK" dirty="0" smtClean="0"/>
              <a:t>Først </a:t>
            </a:r>
            <a:r>
              <a:rPr lang="da-DK" dirty="0"/>
              <a:t>opbygge </a:t>
            </a:r>
            <a:r>
              <a:rPr lang="da-DK" dirty="0" smtClean="0"/>
              <a:t>elevernes baggrundsviden. Dernæst kildearbejde </a:t>
            </a:r>
            <a:r>
              <a:rPr lang="da-DK" dirty="0"/>
              <a:t>og </a:t>
            </a:r>
            <a:r>
              <a:rPr lang="da-DK" dirty="0" smtClean="0"/>
              <a:t>kritisk sans.</a:t>
            </a:r>
            <a:endParaRPr lang="da-DK" dirty="0"/>
          </a:p>
          <a:p>
            <a:r>
              <a:rPr lang="da-DK" dirty="0" smtClean="0"/>
              <a:t>Der </a:t>
            </a:r>
            <a:r>
              <a:rPr lang="da-DK" dirty="0" smtClean="0"/>
              <a:t>er </a:t>
            </a:r>
            <a:r>
              <a:rPr lang="da-DK" dirty="0"/>
              <a:t>en forestilling om </a:t>
            </a:r>
            <a:r>
              <a:rPr lang="da-DK" dirty="0" smtClean="0"/>
              <a:t>at der er</a:t>
            </a:r>
            <a:r>
              <a:rPr lang="da-DK" dirty="0" smtClean="0"/>
              <a:t> bestemte </a:t>
            </a:r>
            <a:r>
              <a:rPr lang="da-DK" dirty="0"/>
              <a:t>begivenheder, perioder, </a:t>
            </a:r>
            <a:r>
              <a:rPr lang="da-DK" dirty="0" smtClean="0"/>
              <a:t>emner </a:t>
            </a:r>
            <a:r>
              <a:rPr lang="da-DK" dirty="0"/>
              <a:t>som eleverne </a:t>
            </a:r>
            <a:r>
              <a:rPr lang="da-DK" dirty="0" smtClean="0"/>
              <a:t>skal kende </a:t>
            </a:r>
            <a:r>
              <a:rPr lang="da-DK" dirty="0"/>
              <a:t>for at kunne arbejde videre i faget.</a:t>
            </a:r>
          </a:p>
          <a:p>
            <a:endParaRPr lang="da-DK" dirty="0"/>
          </a:p>
        </p:txBody>
      </p:sp>
    </p:spTree>
    <p:extLst>
      <p:ext uri="{BB962C8B-B14F-4D97-AF65-F5344CB8AC3E}">
        <p14:creationId xmlns:p14="http://schemas.microsoft.com/office/powerpoint/2010/main" val="3298191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1" y="5229200"/>
            <a:ext cx="8094677" cy="1143000"/>
          </a:xfrm>
        </p:spPr>
        <p:txBody>
          <a:bodyPr>
            <a:normAutofit/>
          </a:bodyPr>
          <a:lstStyle/>
          <a:p>
            <a:r>
              <a:rPr lang="da-DK" dirty="0" smtClean="0"/>
              <a:t> </a:t>
            </a:r>
            <a:endParaRPr lang="da-DK" dirty="0"/>
          </a:p>
        </p:txBody>
      </p:sp>
      <p:pic>
        <p:nvPicPr>
          <p:cNvPr id="4" name="Picture 2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rot="21348151">
            <a:off x="34426" y="2678227"/>
            <a:ext cx="5105400" cy="1127760"/>
          </a:xfrm>
          <a:prstGeom prst="rect">
            <a:avLst/>
          </a:prstGeom>
        </p:spPr>
      </p:pic>
      <p:pic>
        <p:nvPicPr>
          <p:cNvPr id="5" name="Picture 35" descr="Macintosh HD:Users:mariajohansen:Desktop:SCAN008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6509" y="1775460"/>
            <a:ext cx="4617720" cy="826770"/>
          </a:xfrm>
          <a:prstGeom prst="rect">
            <a:avLst/>
          </a:prstGeom>
          <a:noFill/>
          <a:ln>
            <a:noFill/>
          </a:ln>
        </p:spPr>
      </p:pic>
      <p:pic>
        <p:nvPicPr>
          <p:cNvPr id="6" name="Picture 31" descr="Macintosh HD:Users:mariajohansen:Desktop:SCAN0089.JPG"/>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99819">
            <a:off x="83263" y="4068515"/>
            <a:ext cx="4686300" cy="781050"/>
          </a:xfrm>
          <a:prstGeom prst="rect">
            <a:avLst/>
          </a:prstGeom>
          <a:noFill/>
          <a:ln>
            <a:noFill/>
          </a:ln>
        </p:spPr>
      </p:pic>
      <p:pic>
        <p:nvPicPr>
          <p:cNvPr id="7" name="Picture 34" descr="Macintosh HD:Users:mariajohansen:Desktop:SCAN0080.JPG"/>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33378">
            <a:off x="4714914" y="1111283"/>
            <a:ext cx="3543300" cy="595630"/>
          </a:xfrm>
          <a:prstGeom prst="rect">
            <a:avLst/>
          </a:prstGeom>
          <a:noFill/>
          <a:ln>
            <a:noFill/>
          </a:ln>
        </p:spPr>
      </p:pic>
      <p:pic>
        <p:nvPicPr>
          <p:cNvPr id="8" name="Picture 29" descr="Macintosh HD:Users:mariajohansen:Desktop:SCAN0088.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941" y="72741"/>
            <a:ext cx="3657600" cy="1257300"/>
          </a:xfrm>
          <a:prstGeom prst="rect">
            <a:avLst/>
          </a:prstGeom>
          <a:noFill/>
          <a:ln>
            <a:noFill/>
          </a:ln>
        </p:spPr>
      </p:pic>
      <p:pic>
        <p:nvPicPr>
          <p:cNvPr id="9" name="Picture 32" descr="Macintosh HD:Users:mariajohansen:Desktop:SCAN0084.JPG"/>
          <p:cNvPicPr/>
          <p:nvPr/>
        </p:nvPicPr>
        <p:blipFill>
          <a:blip r:embed="rId7" cstate="print">
            <a:extLst>
              <a:ext uri="{28A0092B-C50C-407E-A947-70E740481C1C}">
                <a14:useLocalDpi xmlns:a14="http://schemas.microsoft.com/office/drawing/2010/main" val="0"/>
              </a:ext>
            </a:extLst>
          </a:blip>
          <a:srcRect/>
          <a:stretch>
            <a:fillRect/>
          </a:stretch>
        </p:blipFill>
        <p:spPr bwMode="auto">
          <a:xfrm rot="21355424">
            <a:off x="106499" y="1319795"/>
            <a:ext cx="3508375" cy="1305560"/>
          </a:xfrm>
          <a:prstGeom prst="rect">
            <a:avLst/>
          </a:prstGeom>
          <a:noFill/>
          <a:ln>
            <a:noFill/>
          </a:ln>
        </p:spPr>
      </p:pic>
      <p:pic>
        <p:nvPicPr>
          <p:cNvPr id="10" name="Picture 22"/>
          <p:cNvPicPr/>
          <p:nvPr/>
        </p:nvPicPr>
        <p:blipFill>
          <a:blip r:embed="rId8" cstate="print">
            <a:extLst>
              <a:ext uri="{28A0092B-C50C-407E-A947-70E740481C1C}">
                <a14:useLocalDpi xmlns:a14="http://schemas.microsoft.com/office/drawing/2010/main" val="0"/>
              </a:ext>
            </a:extLst>
          </a:blip>
          <a:stretch>
            <a:fillRect/>
          </a:stretch>
        </p:blipFill>
        <p:spPr>
          <a:xfrm>
            <a:off x="4016509" y="0"/>
            <a:ext cx="4977130" cy="899160"/>
          </a:xfrm>
          <a:prstGeom prst="rect">
            <a:avLst/>
          </a:prstGeom>
        </p:spPr>
      </p:pic>
      <p:pic>
        <p:nvPicPr>
          <p:cNvPr id="11" name="Picture 28"/>
          <p:cNvPicPr/>
          <p:nvPr/>
        </p:nvPicPr>
        <p:blipFill>
          <a:blip r:embed="rId9" cstate="print">
            <a:extLst>
              <a:ext uri="{28A0092B-C50C-407E-A947-70E740481C1C}">
                <a14:useLocalDpi xmlns:a14="http://schemas.microsoft.com/office/drawing/2010/main" val="0"/>
              </a:ext>
            </a:extLst>
          </a:blip>
          <a:stretch>
            <a:fillRect/>
          </a:stretch>
        </p:blipFill>
        <p:spPr>
          <a:xfrm>
            <a:off x="4792980" y="2602230"/>
            <a:ext cx="4351020" cy="1028700"/>
          </a:xfrm>
          <a:prstGeom prst="rect">
            <a:avLst/>
          </a:prstGeom>
        </p:spPr>
      </p:pic>
      <p:pic>
        <p:nvPicPr>
          <p:cNvPr id="12" name="Picture 30" descr="Macintosh HD:Users:mariajohansen:Desktop:SCAN0081.JPG"/>
          <p:cNvPicPr/>
          <p:nvPr/>
        </p:nvPicPr>
        <p:blipFill>
          <a:blip r:embed="rId10" cstate="print">
            <a:extLst>
              <a:ext uri="{28A0092B-C50C-407E-A947-70E740481C1C}">
                <a14:useLocalDpi xmlns:a14="http://schemas.microsoft.com/office/drawing/2010/main" val="0"/>
              </a:ext>
            </a:extLst>
          </a:blip>
          <a:srcRect/>
          <a:stretch>
            <a:fillRect/>
          </a:stretch>
        </p:blipFill>
        <p:spPr bwMode="auto">
          <a:xfrm rot="21391036">
            <a:off x="4723447" y="3700960"/>
            <a:ext cx="4490085" cy="1154430"/>
          </a:xfrm>
          <a:prstGeom prst="rect">
            <a:avLst/>
          </a:prstGeom>
          <a:noFill/>
          <a:ln>
            <a:noFill/>
          </a:ln>
        </p:spPr>
      </p:pic>
      <p:sp>
        <p:nvSpPr>
          <p:cNvPr id="3" name="Rektangel 2"/>
          <p:cNvSpPr/>
          <p:nvPr/>
        </p:nvSpPr>
        <p:spPr>
          <a:xfrm>
            <a:off x="251520" y="4982632"/>
            <a:ext cx="8892480" cy="1200329"/>
          </a:xfrm>
          <a:prstGeom prst="rect">
            <a:avLst/>
          </a:prstGeom>
        </p:spPr>
        <p:txBody>
          <a:bodyPr wrap="square">
            <a:spAutoFit/>
          </a:bodyPr>
          <a:lstStyle/>
          <a:p>
            <a:r>
              <a:rPr lang="da-DK" sz="2400" b="1" dirty="0" smtClean="0"/>
              <a:t>Et bud på en opsummering:</a:t>
            </a:r>
            <a:endParaRPr lang="da-DK" sz="2400" b="1" dirty="0" smtClean="0"/>
          </a:p>
          <a:p>
            <a:r>
              <a:rPr lang="da-DK" sz="2400" dirty="0"/>
              <a:t>Historie er et sværere fag </a:t>
            </a:r>
            <a:r>
              <a:rPr lang="da-DK" sz="2400" dirty="0" smtClean="0"/>
              <a:t>i folkeskolen end </a:t>
            </a:r>
            <a:r>
              <a:rPr lang="da-DK" sz="2400" dirty="0"/>
              <a:t>mange </a:t>
            </a:r>
            <a:r>
              <a:rPr lang="da-DK" sz="2400" dirty="0" smtClean="0"/>
              <a:t>tror.</a:t>
            </a:r>
          </a:p>
          <a:p>
            <a:r>
              <a:rPr lang="da-DK" sz="2400" dirty="0" smtClean="0"/>
              <a:t>Men eleverne kan til gengæld også </a:t>
            </a:r>
            <a:r>
              <a:rPr lang="da-DK" sz="2400" dirty="0" smtClean="0"/>
              <a:t>mere </a:t>
            </a:r>
            <a:r>
              <a:rPr lang="da-DK" sz="2400" dirty="0" smtClean="0"/>
              <a:t>end mange lærere tror</a:t>
            </a:r>
            <a:r>
              <a:rPr lang="da-DK" sz="2400" dirty="0" smtClean="0"/>
              <a:t>. </a:t>
            </a:r>
            <a:endParaRPr lang="da-DK" sz="2400" dirty="0" smtClean="0"/>
          </a:p>
        </p:txBody>
      </p:sp>
    </p:spTree>
    <p:extLst>
      <p:ext uri="{BB962C8B-B14F-4D97-AF65-F5344CB8AC3E}">
        <p14:creationId xmlns:p14="http://schemas.microsoft.com/office/powerpoint/2010/main" val="1227289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
            </a:r>
            <a:br>
              <a:rPr lang="da-DK" dirty="0" smtClean="0"/>
            </a:br>
            <a:r>
              <a:rPr lang="da-DK" sz="6000" b="1" dirty="0" smtClean="0"/>
              <a:t>Program</a:t>
            </a:r>
            <a:r>
              <a:rPr lang="da-DK" dirty="0"/>
              <a:t/>
            </a:r>
            <a:br>
              <a:rPr lang="da-DK" dirty="0"/>
            </a:br>
            <a:endParaRPr lang="da-DK" dirty="0"/>
          </a:p>
        </p:txBody>
      </p:sp>
      <p:sp>
        <p:nvSpPr>
          <p:cNvPr id="3" name="Pladsholder til indhold 2"/>
          <p:cNvSpPr>
            <a:spLocks noGrp="1"/>
          </p:cNvSpPr>
          <p:nvPr>
            <p:ph idx="1"/>
          </p:nvPr>
        </p:nvSpPr>
        <p:spPr>
          <a:xfrm>
            <a:off x="457200" y="1600200"/>
            <a:ext cx="8507288" cy="4525963"/>
          </a:xfrm>
        </p:spPr>
        <p:txBody>
          <a:bodyPr>
            <a:normAutofit/>
          </a:bodyPr>
          <a:lstStyle/>
          <a:p>
            <a:pPr lvl="0"/>
            <a:r>
              <a:rPr lang="da-DK" dirty="0" smtClean="0"/>
              <a:t>Hvad </a:t>
            </a:r>
            <a:r>
              <a:rPr lang="da-DK" dirty="0"/>
              <a:t>skal eleverne kunne efter 9. klasse?</a:t>
            </a:r>
          </a:p>
          <a:p>
            <a:pPr lvl="0"/>
            <a:r>
              <a:rPr lang="da-DK" dirty="0"/>
              <a:t>Hvad har eleverne faktisk arbejdet med i </a:t>
            </a:r>
            <a:r>
              <a:rPr lang="da-DK" dirty="0" smtClean="0"/>
              <a:t>folkeskolen</a:t>
            </a:r>
            <a:r>
              <a:rPr lang="da-DK" dirty="0"/>
              <a:t>?</a:t>
            </a:r>
          </a:p>
          <a:p>
            <a:pPr lvl="0"/>
            <a:r>
              <a:rPr lang="da-DK" dirty="0"/>
              <a:t>Hvordan oplever og </a:t>
            </a:r>
            <a:r>
              <a:rPr lang="da-DK" dirty="0" smtClean="0"/>
              <a:t>forventer udskolingselever </a:t>
            </a:r>
            <a:r>
              <a:rPr lang="da-DK" dirty="0"/>
              <a:t>faget</a:t>
            </a:r>
            <a:r>
              <a:rPr lang="da-DK" dirty="0" smtClean="0"/>
              <a:t>?</a:t>
            </a:r>
            <a:endParaRPr lang="da-DK" dirty="0"/>
          </a:p>
          <a:p>
            <a:endParaRPr lang="da-DK" dirty="0"/>
          </a:p>
        </p:txBody>
      </p:sp>
    </p:spTree>
    <p:extLst>
      <p:ext uri="{BB962C8B-B14F-4D97-AF65-F5344CB8AC3E}">
        <p14:creationId xmlns:p14="http://schemas.microsoft.com/office/powerpoint/2010/main" val="33251095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Opsummering og gode råd</a:t>
            </a:r>
            <a:endParaRPr lang="da-DK" dirty="0"/>
          </a:p>
        </p:txBody>
      </p:sp>
      <p:sp>
        <p:nvSpPr>
          <p:cNvPr id="3" name="Pladsholder til indhold 2"/>
          <p:cNvSpPr>
            <a:spLocks noGrp="1"/>
          </p:cNvSpPr>
          <p:nvPr>
            <p:ph idx="1"/>
          </p:nvPr>
        </p:nvSpPr>
        <p:spPr/>
        <p:txBody>
          <a:bodyPr>
            <a:normAutofit fontScale="85000" lnSpcReduction="10000"/>
          </a:bodyPr>
          <a:lstStyle/>
          <a:p>
            <a:pPr marL="0" lvl="0" indent="0">
              <a:buNone/>
            </a:pPr>
            <a:r>
              <a:rPr lang="da-DK" dirty="0"/>
              <a:t>Forvent at </a:t>
            </a:r>
            <a:r>
              <a:rPr lang="da-DK" dirty="0" smtClean="0"/>
              <a:t>eleverne </a:t>
            </a:r>
            <a:r>
              <a:rPr lang="da-DK" dirty="0"/>
              <a:t>ved mere end de kan formulere på et stykke papir </a:t>
            </a:r>
            <a:r>
              <a:rPr lang="da-DK" dirty="0" smtClean="0"/>
              <a:t>(kompetencetænkning. Tænk faget som kundskabsform fremfor kundskabsmasse – selvom eleverne ikke gør det)</a:t>
            </a:r>
            <a:endParaRPr lang="da-DK" dirty="0" smtClean="0"/>
          </a:p>
          <a:p>
            <a:pPr lvl="0"/>
            <a:endParaRPr lang="da-DK" dirty="0" smtClean="0">
              <a:solidFill>
                <a:prstClr val="black"/>
              </a:solidFill>
            </a:endParaRPr>
          </a:p>
          <a:p>
            <a:pPr marL="0" lvl="0" indent="0">
              <a:buNone/>
            </a:pPr>
            <a:r>
              <a:rPr lang="da-DK" dirty="0" smtClean="0">
                <a:solidFill>
                  <a:prstClr val="black"/>
                </a:solidFill>
              </a:rPr>
              <a:t>Vær </a:t>
            </a:r>
            <a:r>
              <a:rPr lang="da-DK" dirty="0">
                <a:solidFill>
                  <a:prstClr val="black"/>
                </a:solidFill>
              </a:rPr>
              <a:t>opmærksom på elevernes tanker om fagets formål og korriger dem </a:t>
            </a:r>
            <a:r>
              <a:rPr lang="da-DK" dirty="0" smtClean="0">
                <a:solidFill>
                  <a:prstClr val="black"/>
                </a:solidFill>
              </a:rPr>
              <a:t>løbende i forhold til fagets styredokumenter.</a:t>
            </a:r>
            <a:endParaRPr lang="da-DK" dirty="0" smtClean="0">
              <a:solidFill>
                <a:prstClr val="black"/>
              </a:solidFill>
            </a:endParaRPr>
          </a:p>
          <a:p>
            <a:pPr marL="0" indent="0">
              <a:buNone/>
            </a:pPr>
            <a:endParaRPr lang="da-DK" dirty="0" smtClean="0">
              <a:solidFill>
                <a:prstClr val="black"/>
              </a:solidFill>
            </a:endParaRPr>
          </a:p>
          <a:p>
            <a:pPr marL="0" indent="0">
              <a:buNone/>
            </a:pPr>
            <a:r>
              <a:rPr lang="da-DK" dirty="0" smtClean="0">
                <a:solidFill>
                  <a:prstClr val="black"/>
                </a:solidFill>
              </a:rPr>
              <a:t>Vær </a:t>
            </a:r>
            <a:r>
              <a:rPr lang="da-DK" dirty="0">
                <a:solidFill>
                  <a:prstClr val="black"/>
                </a:solidFill>
              </a:rPr>
              <a:t>opmærksom på </a:t>
            </a:r>
            <a:r>
              <a:rPr lang="da-DK" dirty="0" smtClean="0">
                <a:solidFill>
                  <a:prstClr val="black"/>
                </a:solidFill>
              </a:rPr>
              <a:t>jeres eget </a:t>
            </a:r>
            <a:r>
              <a:rPr lang="da-DK" dirty="0" err="1" smtClean="0">
                <a:solidFill>
                  <a:prstClr val="black"/>
                </a:solidFill>
              </a:rPr>
              <a:t>fagsyn</a:t>
            </a:r>
            <a:r>
              <a:rPr lang="da-DK" dirty="0" smtClean="0">
                <a:solidFill>
                  <a:prstClr val="black"/>
                </a:solidFill>
              </a:rPr>
              <a:t> og hvordan I selv begrunder fagets formål og </a:t>
            </a:r>
            <a:r>
              <a:rPr lang="da-DK" dirty="0">
                <a:solidFill>
                  <a:prstClr val="black"/>
                </a:solidFill>
              </a:rPr>
              <a:t>gør det tydeligt for eleverne.</a:t>
            </a:r>
          </a:p>
          <a:p>
            <a:pPr lvl="0"/>
            <a:endParaRPr lang="da-DK" dirty="0">
              <a:solidFill>
                <a:prstClr val="black"/>
              </a:solidFill>
            </a:endParaRPr>
          </a:p>
          <a:p>
            <a:endParaRPr lang="da-DK" dirty="0"/>
          </a:p>
          <a:p>
            <a:pPr lvl="0"/>
            <a:endParaRPr lang="da-DK" dirty="0"/>
          </a:p>
          <a:p>
            <a:endParaRPr lang="da-DK" dirty="0"/>
          </a:p>
        </p:txBody>
      </p:sp>
    </p:spTree>
    <p:extLst>
      <p:ext uri="{BB962C8B-B14F-4D97-AF65-F5344CB8AC3E}">
        <p14:creationId xmlns:p14="http://schemas.microsoft.com/office/powerpoint/2010/main" val="3018581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Folkeskolefagets formål</a:t>
            </a:r>
            <a:endParaRPr lang="da-DK" dirty="0"/>
          </a:p>
        </p:txBody>
      </p:sp>
      <p:sp>
        <p:nvSpPr>
          <p:cNvPr id="3" name="Pladsholder til indhold 2"/>
          <p:cNvSpPr>
            <a:spLocks noGrp="1"/>
          </p:cNvSpPr>
          <p:nvPr>
            <p:ph idx="1"/>
          </p:nvPr>
        </p:nvSpPr>
        <p:spPr>
          <a:xfrm>
            <a:off x="323528" y="1340768"/>
            <a:ext cx="8568952" cy="5217443"/>
          </a:xfrm>
        </p:spPr>
        <p:txBody>
          <a:bodyPr>
            <a:normAutofit fontScale="85000" lnSpcReduction="10000"/>
          </a:bodyPr>
          <a:lstStyle/>
          <a:p>
            <a:pPr marL="0" indent="0">
              <a:buNone/>
            </a:pPr>
            <a:r>
              <a:rPr lang="da-DK" dirty="0"/>
              <a:t>Eleverne skal i faget historie opnå </a:t>
            </a:r>
            <a:r>
              <a:rPr lang="da-DK" dirty="0" smtClean="0">
                <a:solidFill>
                  <a:srgbClr val="FF0000"/>
                </a:solidFill>
              </a:rPr>
              <a:t>sammenhængsforståelse</a:t>
            </a:r>
            <a:r>
              <a:rPr lang="da-DK" dirty="0" smtClean="0"/>
              <a:t> </a:t>
            </a:r>
            <a:r>
              <a:rPr lang="da-DK" dirty="0"/>
              <a:t>i </a:t>
            </a:r>
            <a:r>
              <a:rPr lang="da-DK" dirty="0" smtClean="0"/>
              <a:t>samspil </a:t>
            </a:r>
            <a:r>
              <a:rPr lang="da-DK" dirty="0"/>
              <a:t>med et </a:t>
            </a:r>
            <a:r>
              <a:rPr lang="da-DK" dirty="0">
                <a:solidFill>
                  <a:srgbClr val="FF0000"/>
                </a:solidFill>
              </a:rPr>
              <a:t>kronologiske overblik </a:t>
            </a:r>
            <a:r>
              <a:rPr lang="da-DK" dirty="0"/>
              <a:t>og kunne </a:t>
            </a:r>
            <a:r>
              <a:rPr lang="da-DK" dirty="0" smtClean="0">
                <a:solidFill>
                  <a:srgbClr val="FF0000"/>
                </a:solidFill>
              </a:rPr>
              <a:t>bruge</a:t>
            </a:r>
            <a:r>
              <a:rPr lang="da-DK" dirty="0" smtClean="0"/>
              <a:t> </a:t>
            </a:r>
            <a:r>
              <a:rPr lang="da-DK" dirty="0"/>
              <a:t>denne forståelse i deres hverdags- og samfundsliv. Eleverne skal blive </a:t>
            </a:r>
            <a:r>
              <a:rPr lang="da-DK" dirty="0" smtClean="0">
                <a:solidFill>
                  <a:srgbClr val="FF0000"/>
                </a:solidFill>
              </a:rPr>
              <a:t>fortrolige </a:t>
            </a:r>
            <a:r>
              <a:rPr lang="da-DK" dirty="0">
                <a:solidFill>
                  <a:srgbClr val="FF0000"/>
                </a:solidFill>
              </a:rPr>
              <a:t>med dansk kultur og historie</a:t>
            </a:r>
            <a:r>
              <a:rPr lang="da-DK" dirty="0" smtClean="0"/>
              <a:t>.</a:t>
            </a:r>
            <a:endParaRPr lang="da-DK" dirty="0" smtClean="0"/>
          </a:p>
          <a:p>
            <a:pPr marL="0" indent="0">
              <a:buNone/>
            </a:pPr>
            <a:r>
              <a:rPr lang="da-DK" dirty="0" smtClean="0"/>
              <a:t>Stk</a:t>
            </a:r>
            <a:r>
              <a:rPr lang="da-DK" dirty="0"/>
              <a:t>. 2. Eleverne skal arbejde </a:t>
            </a:r>
            <a:r>
              <a:rPr lang="da-DK" dirty="0">
                <a:solidFill>
                  <a:srgbClr val="FF0000"/>
                </a:solidFill>
              </a:rPr>
              <a:t>analytisk og vurderende med </a:t>
            </a:r>
            <a:r>
              <a:rPr lang="da-DK" dirty="0" smtClean="0">
                <a:solidFill>
                  <a:srgbClr val="FF0000"/>
                </a:solidFill>
              </a:rPr>
              <a:t>historiske </a:t>
            </a:r>
            <a:r>
              <a:rPr lang="da-DK" dirty="0">
                <a:solidFill>
                  <a:srgbClr val="FF0000"/>
                </a:solidFill>
              </a:rPr>
              <a:t>sammenhænge og </a:t>
            </a:r>
            <a:r>
              <a:rPr lang="da-DK" dirty="0" smtClean="0">
                <a:solidFill>
                  <a:srgbClr val="FF0000"/>
                </a:solidFill>
              </a:rPr>
              <a:t>problemstillinger </a:t>
            </a:r>
            <a:r>
              <a:rPr lang="da-DK" dirty="0"/>
              <a:t>for at </a:t>
            </a:r>
            <a:r>
              <a:rPr lang="da-DK" dirty="0" smtClean="0"/>
              <a:t>udbygge </a:t>
            </a:r>
            <a:r>
              <a:rPr lang="da-DK" dirty="0"/>
              <a:t>deres forståelse af menneskers liv og livsvilkår </a:t>
            </a:r>
            <a:r>
              <a:rPr lang="da-DK" dirty="0" smtClean="0"/>
              <a:t>gennem </a:t>
            </a:r>
            <a:r>
              <a:rPr lang="da-DK" dirty="0"/>
              <a:t>tiderne og opnå </a:t>
            </a:r>
            <a:r>
              <a:rPr lang="da-DK" dirty="0">
                <a:solidFill>
                  <a:srgbClr val="FF0000"/>
                </a:solidFill>
              </a:rPr>
              <a:t>indsigt i kontinuitet og forandring</a:t>
            </a:r>
            <a:r>
              <a:rPr lang="da-DK" dirty="0" smtClean="0"/>
              <a:t>.</a:t>
            </a:r>
            <a:endParaRPr lang="da-DK" dirty="0" smtClean="0"/>
          </a:p>
          <a:p>
            <a:pPr marL="0" indent="0">
              <a:buNone/>
            </a:pPr>
            <a:r>
              <a:rPr lang="da-DK" dirty="0" smtClean="0"/>
              <a:t>Stk</a:t>
            </a:r>
            <a:r>
              <a:rPr lang="da-DK" dirty="0"/>
              <a:t>. 3. </a:t>
            </a:r>
            <a:r>
              <a:rPr lang="da-DK" dirty="0">
                <a:solidFill>
                  <a:srgbClr val="FF0000"/>
                </a:solidFill>
              </a:rPr>
              <a:t>Elevernes historiske bevidsthed og identitet skal styrkes </a:t>
            </a:r>
            <a:r>
              <a:rPr lang="da-DK" dirty="0"/>
              <a:t>med henblik på, at de forstår, hvordan de selv, deres livsvilkår og samfund er historieskabte. Derved </a:t>
            </a:r>
            <a:r>
              <a:rPr lang="da-DK" dirty="0" smtClean="0"/>
              <a:t>opnår </a:t>
            </a:r>
            <a:r>
              <a:rPr lang="da-DK" dirty="0"/>
              <a:t>eleverne </a:t>
            </a:r>
            <a:r>
              <a:rPr lang="da-DK" dirty="0" smtClean="0"/>
              <a:t>forudsætninger </a:t>
            </a:r>
            <a:r>
              <a:rPr lang="da-DK" dirty="0"/>
              <a:t>for at leve i et demokratisk samfund.</a:t>
            </a:r>
          </a:p>
          <a:p>
            <a:pPr marL="0" indent="0">
              <a:buNone/>
            </a:pPr>
            <a:endParaRPr lang="da-DK" dirty="0"/>
          </a:p>
        </p:txBody>
      </p:sp>
    </p:spTree>
    <p:extLst>
      <p:ext uri="{BB962C8B-B14F-4D97-AF65-F5344CB8AC3E}">
        <p14:creationId xmlns:p14="http://schemas.microsoft.com/office/powerpoint/2010/main" val="3133105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Folkeskolefagets kanon</a:t>
            </a:r>
            <a:endParaRPr lang="da-DK" dirty="0"/>
          </a:p>
        </p:txBody>
      </p:sp>
      <p:sp>
        <p:nvSpPr>
          <p:cNvPr id="3" name="Pladsholder til indhold 2"/>
          <p:cNvSpPr>
            <a:spLocks noGrp="1"/>
          </p:cNvSpPr>
          <p:nvPr>
            <p:ph idx="1"/>
          </p:nvPr>
        </p:nvSpPr>
        <p:spPr>
          <a:xfrm>
            <a:off x="457200" y="1600200"/>
            <a:ext cx="8579296" cy="4525963"/>
          </a:xfrm>
        </p:spPr>
        <p:txBody>
          <a:bodyPr numCol="3">
            <a:normAutofit fontScale="70000" lnSpcReduction="20000"/>
          </a:bodyPr>
          <a:lstStyle/>
          <a:p>
            <a:r>
              <a:rPr lang="da-DK" dirty="0"/>
              <a:t>Ertebøllekulturen </a:t>
            </a:r>
          </a:p>
          <a:p>
            <a:r>
              <a:rPr lang="da-DK" dirty="0" err="1"/>
              <a:t>Tutankhamon</a:t>
            </a:r>
            <a:r>
              <a:rPr lang="da-DK" dirty="0"/>
              <a:t> </a:t>
            </a:r>
          </a:p>
          <a:p>
            <a:r>
              <a:rPr lang="da-DK" dirty="0"/>
              <a:t>Solvognen </a:t>
            </a:r>
          </a:p>
          <a:p>
            <a:r>
              <a:rPr lang="da-DK" dirty="0"/>
              <a:t>Kejser Augustus </a:t>
            </a:r>
          </a:p>
          <a:p>
            <a:r>
              <a:rPr lang="da-DK" dirty="0"/>
              <a:t>Jellingstenen </a:t>
            </a:r>
          </a:p>
          <a:p>
            <a:r>
              <a:rPr lang="da-DK" dirty="0"/>
              <a:t>Absalon </a:t>
            </a:r>
          </a:p>
          <a:p>
            <a:r>
              <a:rPr lang="da-DK" dirty="0">
                <a:solidFill>
                  <a:srgbClr val="FF0000"/>
                </a:solidFill>
              </a:rPr>
              <a:t>Kalmarunionen </a:t>
            </a:r>
          </a:p>
          <a:p>
            <a:r>
              <a:rPr lang="da-DK" dirty="0"/>
              <a:t>Columbus </a:t>
            </a:r>
          </a:p>
          <a:p>
            <a:r>
              <a:rPr lang="da-DK" dirty="0"/>
              <a:t>Reformationen </a:t>
            </a:r>
          </a:p>
          <a:p>
            <a:r>
              <a:rPr lang="da-DK" dirty="0"/>
              <a:t>Christian 4. </a:t>
            </a:r>
          </a:p>
          <a:p>
            <a:r>
              <a:rPr lang="da-DK" dirty="0"/>
              <a:t>Den Westfalske Fred </a:t>
            </a:r>
          </a:p>
          <a:p>
            <a:r>
              <a:rPr lang="da-DK" dirty="0"/>
              <a:t>Statskuppet 1660 </a:t>
            </a:r>
          </a:p>
          <a:p>
            <a:endParaRPr lang="da-DK" dirty="0" smtClean="0"/>
          </a:p>
          <a:p>
            <a:r>
              <a:rPr lang="da-DK" dirty="0" smtClean="0">
                <a:solidFill>
                  <a:srgbClr val="FF0000"/>
                </a:solidFill>
              </a:rPr>
              <a:t>Stavnsbåndets </a:t>
            </a:r>
            <a:r>
              <a:rPr lang="da-DK" dirty="0">
                <a:solidFill>
                  <a:srgbClr val="FF0000"/>
                </a:solidFill>
              </a:rPr>
              <a:t>ophævelse </a:t>
            </a:r>
          </a:p>
          <a:p>
            <a:r>
              <a:rPr lang="da-DK" dirty="0"/>
              <a:t>Stormen på Bastillen </a:t>
            </a:r>
          </a:p>
          <a:p>
            <a:r>
              <a:rPr lang="da-DK" dirty="0"/>
              <a:t>Ophævelse af slavehandlen </a:t>
            </a:r>
          </a:p>
          <a:p>
            <a:r>
              <a:rPr lang="da-DK" dirty="0"/>
              <a:t>Københavns bombardement </a:t>
            </a:r>
          </a:p>
          <a:p>
            <a:r>
              <a:rPr lang="da-DK" dirty="0"/>
              <a:t>Grundloven 1849 </a:t>
            </a:r>
          </a:p>
          <a:p>
            <a:r>
              <a:rPr lang="da-DK" dirty="0"/>
              <a:t>Stormen på Dybbøl 1864 </a:t>
            </a:r>
          </a:p>
          <a:p>
            <a:r>
              <a:rPr lang="da-DK" dirty="0"/>
              <a:t>Slaget på Fælleden </a:t>
            </a:r>
          </a:p>
          <a:p>
            <a:r>
              <a:rPr lang="da-DK" dirty="0"/>
              <a:t>Systemskiftet 1901 </a:t>
            </a:r>
          </a:p>
          <a:p>
            <a:endParaRPr lang="da-DK" dirty="0" smtClean="0"/>
          </a:p>
          <a:p>
            <a:endParaRPr lang="da-DK" dirty="0"/>
          </a:p>
          <a:p>
            <a:r>
              <a:rPr lang="da-DK" dirty="0" smtClean="0"/>
              <a:t>Kvinders </a:t>
            </a:r>
            <a:r>
              <a:rPr lang="da-DK" dirty="0"/>
              <a:t>valgret </a:t>
            </a:r>
          </a:p>
          <a:p>
            <a:r>
              <a:rPr lang="da-DK" dirty="0"/>
              <a:t>Genforeningen </a:t>
            </a:r>
          </a:p>
          <a:p>
            <a:r>
              <a:rPr lang="da-DK" dirty="0"/>
              <a:t>Kanslergadeforliget </a:t>
            </a:r>
          </a:p>
          <a:p>
            <a:r>
              <a:rPr lang="da-DK" dirty="0"/>
              <a:t>Augustoprør og Jødeaktion 1943 </a:t>
            </a:r>
          </a:p>
          <a:p>
            <a:r>
              <a:rPr lang="da-DK" dirty="0"/>
              <a:t>FN’s Verdenserklæring om Menneskerettigheder </a:t>
            </a:r>
          </a:p>
          <a:p>
            <a:r>
              <a:rPr lang="da-DK" dirty="0"/>
              <a:t>Energikrisen 1973 </a:t>
            </a:r>
          </a:p>
          <a:p>
            <a:r>
              <a:rPr lang="da-DK" dirty="0"/>
              <a:t>Murens fald </a:t>
            </a:r>
          </a:p>
          <a:p>
            <a:r>
              <a:rPr lang="da-DK" dirty="0"/>
              <a:t>Maastricht 1992 </a:t>
            </a:r>
          </a:p>
          <a:p>
            <a:r>
              <a:rPr lang="da-DK" dirty="0"/>
              <a:t>11. september 2001</a:t>
            </a:r>
          </a:p>
        </p:txBody>
      </p:sp>
    </p:spTree>
    <p:extLst>
      <p:ext uri="{BB962C8B-B14F-4D97-AF65-F5344CB8AC3E}">
        <p14:creationId xmlns:p14="http://schemas.microsoft.com/office/powerpoint/2010/main" val="4043543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Folkeskolefagets </a:t>
            </a:r>
            <a:r>
              <a:rPr lang="da-DK" dirty="0" smtClean="0"/>
              <a:t>kompetenceområder og –mål efter 9. klasse</a:t>
            </a:r>
            <a:endParaRPr lang="da-DK" dirty="0"/>
          </a:p>
        </p:txBody>
      </p:sp>
      <p:sp>
        <p:nvSpPr>
          <p:cNvPr id="3" name="Pladsholder til indhold 2"/>
          <p:cNvSpPr>
            <a:spLocks noGrp="1"/>
          </p:cNvSpPr>
          <p:nvPr>
            <p:ph idx="1"/>
          </p:nvPr>
        </p:nvSpPr>
        <p:spPr>
          <a:xfrm>
            <a:off x="457200" y="1600200"/>
            <a:ext cx="8579296" cy="5069160"/>
          </a:xfrm>
        </p:spPr>
        <p:txBody>
          <a:bodyPr>
            <a:normAutofit fontScale="77500" lnSpcReduction="20000"/>
          </a:bodyPr>
          <a:lstStyle/>
          <a:p>
            <a:pPr marL="0" indent="0">
              <a:buNone/>
            </a:pPr>
            <a:r>
              <a:rPr lang="da-DK" b="1" dirty="0" smtClean="0"/>
              <a:t>Kronologi og </a:t>
            </a:r>
            <a:r>
              <a:rPr lang="da-DK" b="1" dirty="0" smtClean="0"/>
              <a:t>sammenhæng:</a:t>
            </a:r>
            <a:r>
              <a:rPr lang="da-DK" dirty="0"/>
              <a:t> Eleven kan på bagrund af et kronologisk overblik forklare, hvorledes samfund har udviklet sig under forskellige forudsætninger. </a:t>
            </a:r>
            <a:endParaRPr lang="da-DK" dirty="0" smtClean="0"/>
          </a:p>
          <a:p>
            <a:pPr marL="0" indent="0">
              <a:buNone/>
            </a:pPr>
            <a:r>
              <a:rPr lang="da-DK" i="1" dirty="0" smtClean="0"/>
              <a:t>Kronologi</a:t>
            </a:r>
            <a:r>
              <a:rPr lang="da-DK" i="1" dirty="0"/>
              <a:t>, brud og </a:t>
            </a:r>
            <a:r>
              <a:rPr lang="da-DK" i="1" dirty="0" smtClean="0"/>
              <a:t>kontinuitet; </a:t>
            </a:r>
            <a:r>
              <a:rPr lang="da-DK" i="1" dirty="0"/>
              <a:t>P</a:t>
            </a:r>
            <a:r>
              <a:rPr lang="da-DK" i="1" dirty="0" smtClean="0"/>
              <a:t>rincipper </a:t>
            </a:r>
            <a:r>
              <a:rPr lang="da-DK" i="1" dirty="0"/>
              <a:t>for </a:t>
            </a:r>
            <a:r>
              <a:rPr lang="da-DK" i="1" dirty="0" smtClean="0"/>
              <a:t>overblik; Det </a:t>
            </a:r>
            <a:r>
              <a:rPr lang="da-DK" i="1" dirty="0"/>
              <a:t>lokale, regionale og </a:t>
            </a:r>
            <a:r>
              <a:rPr lang="da-DK" i="1" dirty="0" smtClean="0"/>
              <a:t>globale</a:t>
            </a:r>
            <a:endParaRPr lang="da-DK" dirty="0" smtClean="0"/>
          </a:p>
          <a:p>
            <a:endParaRPr lang="da-DK" dirty="0" smtClean="0"/>
          </a:p>
          <a:p>
            <a:pPr marL="0" indent="0">
              <a:buNone/>
            </a:pPr>
            <a:r>
              <a:rPr lang="da-DK" b="1" dirty="0"/>
              <a:t>Kildearbejde:</a:t>
            </a:r>
            <a:r>
              <a:rPr lang="da-DK" dirty="0"/>
              <a:t> Eleven kan vurdere løsningsforslag på historiske </a:t>
            </a:r>
            <a:r>
              <a:rPr lang="da-DK" dirty="0" smtClean="0"/>
              <a:t>problemstillinger</a:t>
            </a:r>
          </a:p>
          <a:p>
            <a:pPr marL="0" indent="0">
              <a:buNone/>
            </a:pPr>
            <a:r>
              <a:rPr lang="da-DK" i="1" dirty="0"/>
              <a:t>Historiske problemstillinger og </a:t>
            </a:r>
            <a:r>
              <a:rPr lang="da-DK" i="1" dirty="0" smtClean="0"/>
              <a:t>løsningsforslag; Kildeanalyse; Sprog </a:t>
            </a:r>
            <a:r>
              <a:rPr lang="da-DK" i="1" dirty="0"/>
              <a:t>og skriftsprog</a:t>
            </a:r>
          </a:p>
          <a:p>
            <a:pPr marL="0" indent="0">
              <a:buNone/>
            </a:pPr>
            <a:endParaRPr lang="da-DK" dirty="0" smtClean="0"/>
          </a:p>
          <a:p>
            <a:pPr marL="0" indent="0">
              <a:buNone/>
            </a:pPr>
            <a:r>
              <a:rPr lang="da-DK" b="1" dirty="0" smtClean="0"/>
              <a:t>Historiebrug</a:t>
            </a:r>
            <a:r>
              <a:rPr lang="da-DK" b="1" dirty="0"/>
              <a:t>:</a:t>
            </a:r>
            <a:r>
              <a:rPr lang="da-DK" dirty="0"/>
              <a:t> Eleven kan fortælle om, hvordan mennesker er påvirket af og bruger </a:t>
            </a:r>
            <a:r>
              <a:rPr lang="da-DK" dirty="0" smtClean="0"/>
              <a:t>historie</a:t>
            </a:r>
          </a:p>
          <a:p>
            <a:pPr marL="0" indent="0">
              <a:buNone/>
            </a:pPr>
            <a:r>
              <a:rPr lang="da-DK" i="1" dirty="0" smtClean="0"/>
              <a:t>Historiske scenarier; Historiske fortællinger; Historisk bevidsthed</a:t>
            </a:r>
            <a:endParaRPr lang="da-DK" i="1" dirty="0"/>
          </a:p>
          <a:p>
            <a:endParaRPr lang="da-DK" dirty="0"/>
          </a:p>
        </p:txBody>
      </p:sp>
    </p:spTree>
    <p:extLst>
      <p:ext uri="{BB962C8B-B14F-4D97-AF65-F5344CB8AC3E}">
        <p14:creationId xmlns:p14="http://schemas.microsoft.com/office/powerpoint/2010/main" val="832812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Læringsmålsstyret undervisning</a:t>
            </a:r>
            <a:endParaRPr lang="da-DK" dirty="0"/>
          </a:p>
        </p:txBody>
      </p:sp>
      <p:sp>
        <p:nvSpPr>
          <p:cNvPr id="3" name="Pladsholder til indhold 2"/>
          <p:cNvSpPr>
            <a:spLocks noGrp="1"/>
          </p:cNvSpPr>
          <p:nvPr>
            <p:ph idx="1"/>
          </p:nvPr>
        </p:nvSpPr>
        <p:spPr/>
        <p:txBody>
          <a:bodyPr>
            <a:normAutofit fontScale="92500" lnSpcReduction="20000"/>
          </a:bodyPr>
          <a:lstStyle/>
          <a:p>
            <a:pPr marL="0" indent="0">
              <a:buNone/>
            </a:pPr>
            <a:endParaRPr lang="da-DK" dirty="0"/>
          </a:p>
          <a:p>
            <a:pPr marL="0" indent="0">
              <a:buNone/>
            </a:pPr>
            <a:r>
              <a:rPr lang="da-DK" dirty="0" smtClean="0"/>
              <a:t>Før: Udgangspunkt i stof og aktiviteter: Hvad skal eleverne lave? </a:t>
            </a:r>
          </a:p>
          <a:p>
            <a:pPr marL="0" indent="0">
              <a:buNone/>
            </a:pPr>
            <a:endParaRPr lang="da-DK" dirty="0"/>
          </a:p>
          <a:p>
            <a:pPr marL="0" indent="0">
              <a:buNone/>
            </a:pPr>
            <a:r>
              <a:rPr lang="da-DK" i="1" dirty="0" smtClean="0"/>
              <a:t>Vi har om trekantshandlen og skal lave plancher og se film. Forløbet afsluttes med at eleverne fremlægger deres plancher.</a:t>
            </a:r>
          </a:p>
          <a:p>
            <a:pPr marL="0" indent="0">
              <a:buNone/>
            </a:pPr>
            <a:endParaRPr lang="da-DK" dirty="0"/>
          </a:p>
          <a:p>
            <a:pPr marL="0" indent="0">
              <a:buNone/>
            </a:pPr>
            <a:r>
              <a:rPr lang="da-DK" dirty="0" smtClean="0"/>
              <a:t>Kan føre til glimrende undervisning, men svært at styre hvad eleverne har lært… </a:t>
            </a:r>
          </a:p>
          <a:p>
            <a:pPr marL="0" indent="0">
              <a:buNone/>
            </a:pPr>
            <a:endParaRPr lang="da-DK" dirty="0"/>
          </a:p>
          <a:p>
            <a:pPr marL="0" indent="0">
              <a:buNone/>
            </a:pPr>
            <a:endParaRPr lang="da-DK" dirty="0"/>
          </a:p>
        </p:txBody>
      </p:sp>
    </p:spTree>
    <p:extLst>
      <p:ext uri="{BB962C8B-B14F-4D97-AF65-F5344CB8AC3E}">
        <p14:creationId xmlns:p14="http://schemas.microsoft.com/office/powerpoint/2010/main" val="2371113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340768"/>
            <a:ext cx="8229600" cy="76870"/>
          </a:xfrm>
        </p:spPr>
        <p:txBody>
          <a:bodyPr>
            <a:normAutofit fontScale="90000"/>
          </a:bodyPr>
          <a:lstStyle/>
          <a:p>
            <a:r>
              <a:rPr lang="da-DK" dirty="0" smtClean="0"/>
              <a:t>Eksempel på </a:t>
            </a:r>
            <a:r>
              <a:rPr lang="da-DK" b="1" dirty="0" smtClean="0"/>
              <a:t>læringsmål</a:t>
            </a:r>
            <a:r>
              <a:rPr lang="da-DK" dirty="0" smtClean="0"/>
              <a:t> for ”kronologi, brud og kontinuitet”, 9. klasse fase 1</a:t>
            </a:r>
            <a:endParaRPr lang="da-DK" dirty="0"/>
          </a:p>
        </p:txBody>
      </p:sp>
      <p:sp>
        <p:nvSpPr>
          <p:cNvPr id="3" name="Pladsholder til indhold 2"/>
          <p:cNvSpPr>
            <a:spLocks noGrp="1"/>
          </p:cNvSpPr>
          <p:nvPr>
            <p:ph idx="1"/>
          </p:nvPr>
        </p:nvSpPr>
        <p:spPr>
          <a:xfrm>
            <a:off x="457200" y="2636912"/>
            <a:ext cx="8795320" cy="4221088"/>
          </a:xfrm>
        </p:spPr>
        <p:txBody>
          <a:bodyPr>
            <a:normAutofit/>
          </a:bodyPr>
          <a:lstStyle/>
          <a:p>
            <a:pPr marL="0" indent="0">
              <a:buNone/>
            </a:pPr>
            <a:r>
              <a:rPr lang="da-DK" i="1" dirty="0" smtClean="0"/>
              <a:t>Eleverne </a:t>
            </a:r>
            <a:r>
              <a:rPr lang="da-DK" i="1" dirty="0"/>
              <a:t>kan forklare årsager til at forskellige historiske begivenheder fandt sted. Elevene kan ud fra historiske begivenheder forklare, hvilken indflydelse disse begivenheder fik for eftertiden. Eleverne kan give eksempler på, hvordan historiske begivenheder har påvirket verden i dag</a:t>
            </a:r>
            <a:r>
              <a:rPr lang="da-DK" i="1" dirty="0" smtClean="0"/>
              <a:t>. </a:t>
            </a:r>
            <a:r>
              <a:rPr lang="da-DK" i="1" dirty="0"/>
              <a:t> </a:t>
            </a:r>
          </a:p>
        </p:txBody>
      </p:sp>
    </p:spTree>
    <p:extLst>
      <p:ext uri="{BB962C8B-B14F-4D97-AF65-F5344CB8AC3E}">
        <p14:creationId xmlns:p14="http://schemas.microsoft.com/office/powerpoint/2010/main" val="973712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Eksempel på tegn på læring</a:t>
            </a:r>
            <a:endParaRPr lang="da-DK" dirty="0"/>
          </a:p>
        </p:txBody>
      </p:sp>
      <p:sp>
        <p:nvSpPr>
          <p:cNvPr id="3" name="Pladsholder til indhold 2"/>
          <p:cNvSpPr>
            <a:spLocks noGrp="1"/>
          </p:cNvSpPr>
          <p:nvPr>
            <p:ph idx="1"/>
          </p:nvPr>
        </p:nvSpPr>
        <p:spPr/>
        <p:txBody>
          <a:bodyPr>
            <a:normAutofit fontScale="92500" lnSpcReduction="10000"/>
          </a:bodyPr>
          <a:lstStyle/>
          <a:p>
            <a:pPr marL="0" indent="0">
              <a:buNone/>
            </a:pPr>
            <a:r>
              <a:rPr lang="da-DK" dirty="0" smtClean="0"/>
              <a:t>Eleverne </a:t>
            </a:r>
            <a:r>
              <a:rPr lang="da-DK" dirty="0"/>
              <a:t>kan forklare årsager til at forskellige historiske begivenheder fandt sted. Niveau 1: Eleven kan påpege årsager til, at historiske begivenheder fandt sted.  Niveau 2: Eleven kan på baggrund af årsagerne til en historisk begivenhed fortælle om denne. Niveau 3: Eleven kan forklare, hvilke årsager der lå til grund for historiske begivenheder og fortælle om deres betydning for den efterfølgende tid. </a:t>
            </a:r>
          </a:p>
          <a:p>
            <a:pPr marL="0" indent="0">
              <a:buNone/>
            </a:pPr>
            <a:r>
              <a:rPr lang="da-DK" dirty="0"/>
              <a:t> </a:t>
            </a:r>
          </a:p>
          <a:p>
            <a:endParaRPr lang="da-DK" dirty="0"/>
          </a:p>
        </p:txBody>
      </p:sp>
    </p:spTree>
    <p:extLst>
      <p:ext uri="{BB962C8B-B14F-4D97-AF65-F5344CB8AC3E}">
        <p14:creationId xmlns:p14="http://schemas.microsoft.com/office/powerpoint/2010/main" val="272285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Eksempel på udfordringsopgave</a:t>
            </a:r>
            <a:endParaRPr lang="da-DK" dirty="0"/>
          </a:p>
        </p:txBody>
      </p:sp>
      <p:sp>
        <p:nvSpPr>
          <p:cNvPr id="3" name="Pladsholder til indhold 2"/>
          <p:cNvSpPr>
            <a:spLocks noGrp="1"/>
          </p:cNvSpPr>
          <p:nvPr>
            <p:ph idx="1"/>
          </p:nvPr>
        </p:nvSpPr>
        <p:spPr/>
        <p:txBody>
          <a:bodyPr>
            <a:normAutofit fontScale="92500" lnSpcReduction="10000"/>
          </a:bodyPr>
          <a:lstStyle/>
          <a:p>
            <a:pPr marL="0" indent="0">
              <a:buNone/>
            </a:pPr>
            <a:r>
              <a:rPr lang="da-DK" dirty="0" smtClean="0"/>
              <a:t>Du </a:t>
            </a:r>
            <a:r>
              <a:rPr lang="da-DK" dirty="0"/>
              <a:t>skal udarbejde et kontrafaktisk opslag til din historiebog. Udvælg en historisk begivenhed fra din historiebog. Herefter skal du forestille dig, at forløbet af denne begivenhed var anderledes, end det i virkeligheden var, fx taber Danmark ikke krigen i 1864, eller Lenin og kommunisterne kommer ikke til magten i Rusland. Beskriv herefter de følger, din ændring havde for det videre forløb i historien. Hvilke konsekvenser fik din omskrivelse af historien?</a:t>
            </a:r>
          </a:p>
        </p:txBody>
      </p:sp>
    </p:spTree>
    <p:extLst>
      <p:ext uri="{BB962C8B-B14F-4D97-AF65-F5344CB8AC3E}">
        <p14:creationId xmlns:p14="http://schemas.microsoft.com/office/powerpoint/2010/main" val="2461427868"/>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860</TotalTime>
  <Words>1268</Words>
  <Application>Microsoft Office PowerPoint</Application>
  <PresentationFormat>Skærmshow (4:3)</PresentationFormat>
  <Paragraphs>129</Paragraphs>
  <Slides>20</Slides>
  <Notes>2</Notes>
  <HiddenSlides>0</HiddenSlides>
  <MMClips>0</MMClips>
  <ScaleCrop>false</ScaleCrop>
  <HeadingPairs>
    <vt:vector size="4" baseType="variant">
      <vt:variant>
        <vt:lpstr>Tema</vt:lpstr>
      </vt:variant>
      <vt:variant>
        <vt:i4>1</vt:i4>
      </vt:variant>
      <vt:variant>
        <vt:lpstr>Diastitler</vt:lpstr>
      </vt:variant>
      <vt:variant>
        <vt:i4>20</vt:i4>
      </vt:variant>
    </vt:vector>
  </HeadingPairs>
  <TitlesOfParts>
    <vt:vector size="21" baseType="lpstr">
      <vt:lpstr>Kontortema</vt:lpstr>
      <vt:lpstr>Historiefaget i folkeskolen</vt:lpstr>
      <vt:lpstr> Program </vt:lpstr>
      <vt:lpstr>Folkeskolefagets formål</vt:lpstr>
      <vt:lpstr>Folkeskolefagets kanon</vt:lpstr>
      <vt:lpstr>Folkeskolefagets kompetenceområder og –mål efter 9. klasse</vt:lpstr>
      <vt:lpstr>Læringsmålsstyret undervisning</vt:lpstr>
      <vt:lpstr>Eksempel på læringsmål for ”kronologi, brud og kontinuitet”, 9. klasse fase 1</vt:lpstr>
      <vt:lpstr>Eksempel på tegn på læring</vt:lpstr>
      <vt:lpstr>Eksempel på udfordringsopgave</vt:lpstr>
      <vt:lpstr>Den nye prøveform fra 2015/16</vt:lpstr>
      <vt:lpstr>Eksempel fra uvm</vt:lpstr>
      <vt:lpstr>PowerPoint-præsentation</vt:lpstr>
      <vt:lpstr>Hvad har eleverne faktisk arbejdet med i folkeskolefaget?</vt:lpstr>
      <vt:lpstr>Den danske historiegrundbog</vt:lpstr>
      <vt:lpstr>Hvordan oplever og forventer udskolingselever historiefaget?</vt:lpstr>
      <vt:lpstr>  ”Historiefaget i fokus”  (historielab.dk)</vt:lpstr>
      <vt:lpstr>PowerPoint-præsentation</vt:lpstr>
      <vt:lpstr>PowerPoint-præsentation</vt:lpstr>
      <vt:lpstr> </vt:lpstr>
      <vt:lpstr>Opsummering og gode råd</vt:lpstr>
    </vt:vector>
  </TitlesOfParts>
  <Company>University College Lillebælt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Fagligt pædagogisk kursus i historie</dc:title>
  <dc:creator>Loa Ingeborg Bjerre</dc:creator>
  <cp:lastModifiedBy>Loa Ingeborg Bjerre</cp:lastModifiedBy>
  <cp:revision>55</cp:revision>
  <dcterms:created xsi:type="dcterms:W3CDTF">2014-08-27T09:15:51Z</dcterms:created>
  <dcterms:modified xsi:type="dcterms:W3CDTF">2015-10-02T08:24:12Z</dcterms:modified>
</cp:coreProperties>
</file>